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56680" y="9847897"/>
            <a:ext cx="200025" cy="276860"/>
          </a:xfrm>
          <a:custGeom>
            <a:avLst/>
            <a:gdLst/>
            <a:ahLst/>
            <a:cxnLst/>
            <a:rect l="l" t="t" r="r" b="b"/>
            <a:pathLst>
              <a:path w="200025" h="276859">
                <a:moveTo>
                  <a:pt x="200025" y="0"/>
                </a:moveTo>
                <a:lnTo>
                  <a:pt x="0" y="0"/>
                </a:lnTo>
                <a:lnTo>
                  <a:pt x="0" y="76517"/>
                </a:lnTo>
                <a:lnTo>
                  <a:pt x="0" y="200342"/>
                </a:lnTo>
                <a:lnTo>
                  <a:pt x="0" y="276542"/>
                </a:lnTo>
                <a:lnTo>
                  <a:pt x="200025" y="276542"/>
                </a:lnTo>
                <a:lnTo>
                  <a:pt x="200025" y="200342"/>
                </a:lnTo>
                <a:lnTo>
                  <a:pt x="200025" y="76517"/>
                </a:lnTo>
                <a:lnTo>
                  <a:pt x="200025" y="0"/>
                </a:lnTo>
                <a:close/>
              </a:path>
            </a:pathLst>
          </a:custGeom>
          <a:solidFill>
            <a:srgbClr val="1F45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969" y="1117865"/>
            <a:ext cx="575691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2969" y="4639246"/>
            <a:ext cx="5756910" cy="5170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614034" y="9928383"/>
            <a:ext cx="1010284" cy="130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fld id="{81D60167-4931-47E6-BA6A-407CBD079E47}" type="slidenum">
              <a:rPr dirty="0" spc="10">
                <a:solidFill>
                  <a:srgbClr val="FFFFFF"/>
                </a:solidFill>
              </a:rPr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facebook.com/andreweugene.official" TargetMode="External"/><Relationship Id="rId3" Type="http://schemas.openxmlformats.org/officeDocument/2006/relationships/hyperlink" Target="http://creativecommons.org/licenses/by-nc-nd/4.0/deed.en_US" TargetMode="External"/><Relationship Id="rId4" Type="http://schemas.openxmlformats.org/officeDocument/2006/relationships/hyperlink" Target="http://www.scribd.com/AndrewEugene" TargetMode="External"/><Relationship Id="rId5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2850" cy="8294370"/>
            <a:chOff x="0" y="0"/>
            <a:chExt cx="7562850" cy="829437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62850" cy="75247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7521956"/>
              <a:ext cx="7562850" cy="772160"/>
            </a:xfrm>
            <a:custGeom>
              <a:avLst/>
              <a:gdLst/>
              <a:ahLst/>
              <a:cxnLst/>
              <a:rect l="l" t="t" r="r" b="b"/>
              <a:pathLst>
                <a:path w="7562850" h="772159">
                  <a:moveTo>
                    <a:pt x="7562850" y="0"/>
                  </a:moveTo>
                  <a:lnTo>
                    <a:pt x="0" y="0"/>
                  </a:lnTo>
                  <a:lnTo>
                    <a:pt x="0" y="772160"/>
                  </a:lnTo>
                  <a:lnTo>
                    <a:pt x="7562850" y="772160"/>
                  </a:lnTo>
                  <a:lnTo>
                    <a:pt x="7562850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0" y="9485630"/>
            <a:ext cx="7562850" cy="782320"/>
          </a:xfrm>
          <a:custGeom>
            <a:avLst/>
            <a:gdLst/>
            <a:ahLst/>
            <a:cxnLst/>
            <a:rect l="l" t="t" r="r" b="b"/>
            <a:pathLst>
              <a:path w="7562850" h="782320">
                <a:moveTo>
                  <a:pt x="7562850" y="0"/>
                </a:moveTo>
                <a:lnTo>
                  <a:pt x="0" y="0"/>
                </a:lnTo>
                <a:lnTo>
                  <a:pt x="0" y="782002"/>
                </a:lnTo>
                <a:lnTo>
                  <a:pt x="7562850" y="782002"/>
                </a:lnTo>
                <a:lnTo>
                  <a:pt x="756285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8294116"/>
            <a:ext cx="7562850" cy="791210"/>
          </a:xfrm>
          <a:custGeom>
            <a:avLst/>
            <a:gdLst/>
            <a:ahLst/>
            <a:cxnLst/>
            <a:rect l="l" t="t" r="r" b="b"/>
            <a:pathLst>
              <a:path w="7562850" h="791209">
                <a:moveTo>
                  <a:pt x="7562850" y="0"/>
                </a:moveTo>
                <a:lnTo>
                  <a:pt x="0" y="0"/>
                </a:lnTo>
                <a:lnTo>
                  <a:pt x="0" y="791210"/>
                </a:lnTo>
                <a:lnTo>
                  <a:pt x="7562850" y="791210"/>
                </a:lnTo>
                <a:lnTo>
                  <a:pt x="756285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5134" y="8319389"/>
            <a:ext cx="3557904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spc="-3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4800" spc="-5">
                <a:solidFill>
                  <a:srgbClr val="FFFFFF"/>
                </a:solidFill>
                <a:latin typeface="Calibri"/>
                <a:cs typeface="Calibri"/>
              </a:rPr>
              <a:t>CRUT</a:t>
            </a:r>
            <a:r>
              <a:rPr dirty="0" sz="4800" spc="-2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4800" spc="-25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IZI</a:t>
            </a:r>
            <a:r>
              <a:rPr dirty="0" sz="4800" spc="-4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9085262"/>
            <a:ext cx="7562850" cy="400685"/>
          </a:xfrm>
          <a:custGeom>
            <a:avLst/>
            <a:gdLst/>
            <a:ahLst/>
            <a:cxnLst/>
            <a:rect l="l" t="t" r="r" b="b"/>
            <a:pathLst>
              <a:path w="7562850" h="400684">
                <a:moveTo>
                  <a:pt x="7562850" y="0"/>
                </a:moveTo>
                <a:lnTo>
                  <a:pt x="0" y="0"/>
                </a:lnTo>
                <a:lnTo>
                  <a:pt x="0" y="400367"/>
                </a:lnTo>
                <a:lnTo>
                  <a:pt x="7562850" y="400367"/>
                </a:lnTo>
                <a:lnTo>
                  <a:pt x="756285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5134" y="9215437"/>
            <a:ext cx="312293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15">
                <a:solidFill>
                  <a:srgbClr val="FFFFFF"/>
                </a:solidFill>
                <a:latin typeface="Calibri"/>
                <a:cs typeface="Calibri"/>
              </a:rPr>
              <a:t>A Far </a:t>
            </a:r>
            <a:r>
              <a:rPr dirty="0" sz="1550" spc="-5">
                <a:solidFill>
                  <a:srgbClr val="FFFFFF"/>
                </a:solidFill>
                <a:latin typeface="Calibri"/>
                <a:cs typeface="Calibri"/>
              </a:rPr>
              <a:t>Cry from </a:t>
            </a:r>
            <a:r>
              <a:rPr dirty="0" sz="1550">
                <a:solidFill>
                  <a:srgbClr val="FFFFFF"/>
                </a:solidFill>
                <a:latin typeface="Calibri"/>
                <a:cs typeface="Calibri"/>
              </a:rPr>
              <a:t>Africa </a:t>
            </a:r>
            <a:r>
              <a:rPr dirty="0" sz="1550" spc="1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dirty="0" sz="1550" spc="-10">
                <a:solidFill>
                  <a:srgbClr val="FFFFFF"/>
                </a:solidFill>
                <a:latin typeface="Calibri"/>
                <a:cs typeface="Calibri"/>
              </a:rPr>
              <a:t>Derek</a:t>
            </a:r>
            <a:r>
              <a:rPr dirty="0" sz="1550" spc="1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550" spc="10">
                <a:solidFill>
                  <a:srgbClr val="FFFFFF"/>
                </a:solidFill>
                <a:latin typeface="Calibri"/>
                <a:cs typeface="Calibri"/>
              </a:rPr>
              <a:t>Walcott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10267632"/>
            <a:ext cx="2517775" cy="429259"/>
          </a:xfrm>
          <a:custGeom>
            <a:avLst/>
            <a:gdLst/>
            <a:ahLst/>
            <a:cxnLst/>
            <a:rect l="l" t="t" r="r" b="b"/>
            <a:pathLst>
              <a:path w="2517775" h="429259">
                <a:moveTo>
                  <a:pt x="2517775" y="0"/>
                </a:moveTo>
                <a:lnTo>
                  <a:pt x="0" y="0"/>
                </a:lnTo>
                <a:lnTo>
                  <a:pt x="0" y="142875"/>
                </a:lnTo>
                <a:lnTo>
                  <a:pt x="0" y="304800"/>
                </a:lnTo>
                <a:lnTo>
                  <a:pt x="0" y="428942"/>
                </a:lnTo>
                <a:lnTo>
                  <a:pt x="2517775" y="428942"/>
                </a:lnTo>
                <a:lnTo>
                  <a:pt x="2517775" y="304800"/>
                </a:lnTo>
                <a:lnTo>
                  <a:pt x="2517775" y="142875"/>
                </a:lnTo>
                <a:lnTo>
                  <a:pt x="2517775" y="0"/>
                </a:lnTo>
                <a:close/>
              </a:path>
            </a:pathLst>
          </a:custGeom>
          <a:solidFill>
            <a:srgbClr val="DFDF0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5134" y="10378757"/>
            <a:ext cx="104775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ANDREW</a:t>
            </a:r>
            <a:r>
              <a:rPr dirty="0" sz="1100" spc="-1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alibri"/>
                <a:cs typeface="Calibri"/>
              </a:rPr>
              <a:t>EUGENE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17775" y="10267632"/>
            <a:ext cx="5045075" cy="429259"/>
          </a:xfrm>
          <a:custGeom>
            <a:avLst/>
            <a:gdLst/>
            <a:ahLst/>
            <a:cxnLst/>
            <a:rect l="l" t="t" r="r" b="b"/>
            <a:pathLst>
              <a:path w="5045075" h="429259">
                <a:moveTo>
                  <a:pt x="5045075" y="0"/>
                </a:moveTo>
                <a:lnTo>
                  <a:pt x="2517775" y="0"/>
                </a:lnTo>
                <a:lnTo>
                  <a:pt x="0" y="0"/>
                </a:lnTo>
                <a:lnTo>
                  <a:pt x="0" y="142875"/>
                </a:lnTo>
                <a:lnTo>
                  <a:pt x="0" y="304800"/>
                </a:lnTo>
                <a:lnTo>
                  <a:pt x="0" y="428942"/>
                </a:lnTo>
                <a:lnTo>
                  <a:pt x="2517775" y="428942"/>
                </a:lnTo>
                <a:lnTo>
                  <a:pt x="5045075" y="428942"/>
                </a:lnTo>
                <a:lnTo>
                  <a:pt x="5045075" y="304800"/>
                </a:lnTo>
                <a:lnTo>
                  <a:pt x="5045075" y="142875"/>
                </a:lnTo>
                <a:lnTo>
                  <a:pt x="5045075" y="0"/>
                </a:lnTo>
                <a:close/>
              </a:path>
            </a:pathLst>
          </a:custGeom>
          <a:solidFill>
            <a:srgbClr val="DFDF0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453504" y="10378757"/>
            <a:ext cx="58610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35">
                <a:solidFill>
                  <a:srgbClr val="FFFFFF"/>
                </a:solidFill>
                <a:latin typeface="Calibri"/>
                <a:cs typeface="Calibri"/>
              </a:rPr>
              <a:t>ANA</a:t>
            </a:r>
            <a:r>
              <a:rPr dirty="0" sz="1100" spc="-15">
                <a:solidFill>
                  <a:srgbClr val="FFFFFF"/>
                </a:solidFill>
                <a:latin typeface="Calibri"/>
                <a:cs typeface="Calibri"/>
              </a:rPr>
              <a:t>LY</a:t>
            </a:r>
            <a:r>
              <a:rPr dirty="0" sz="1100" spc="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100" spc="2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4245" y="7213854"/>
            <a:ext cx="155448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“African Savana </a:t>
            </a:r>
            <a:r>
              <a:rPr dirty="0" sz="1100" spc="5">
                <a:solidFill>
                  <a:srgbClr val="FFFFFF"/>
                </a:solidFill>
                <a:latin typeface="Calibri"/>
                <a:cs typeface="Calibri"/>
              </a:rPr>
              <a:t>Grounds</a:t>
            </a:r>
            <a:r>
              <a:rPr dirty="0" sz="1100" spc="-1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“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969" y="588073"/>
            <a:ext cx="1793239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60"/>
              <a:t>THE</a:t>
            </a:r>
            <a:r>
              <a:rPr dirty="0" spc="-95"/>
              <a:t> </a:t>
            </a:r>
            <a:r>
              <a:rPr dirty="0" spc="-60"/>
              <a:t>POET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9512" y="1455419"/>
            <a:ext cx="2962275" cy="50990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12700" marR="5080">
              <a:lnSpc>
                <a:spcPct val="101299"/>
              </a:lnSpc>
              <a:spcBef>
                <a:spcPts val="80"/>
              </a:spcBef>
            </a:pPr>
            <a:r>
              <a:rPr dirty="0" sz="1050" spc="50" b="1">
                <a:solidFill>
                  <a:srgbClr val="242424"/>
                </a:solidFill>
                <a:latin typeface="Arial"/>
                <a:cs typeface="Arial"/>
              </a:rPr>
              <a:t>erek </a:t>
            </a:r>
            <a:r>
              <a:rPr dirty="0" sz="1050" spc="-10" b="1">
                <a:solidFill>
                  <a:srgbClr val="242424"/>
                </a:solidFill>
                <a:latin typeface="Arial"/>
                <a:cs typeface="Arial"/>
              </a:rPr>
              <a:t>Alton </a:t>
            </a:r>
            <a:r>
              <a:rPr dirty="0" sz="1050" spc="10" b="1">
                <a:solidFill>
                  <a:srgbClr val="242424"/>
                </a:solidFill>
                <a:latin typeface="Arial"/>
                <a:cs typeface="Arial"/>
              </a:rPr>
              <a:t>Walcott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1050" spc="-10">
                <a:latin typeface="Arial"/>
                <a:cs typeface="Arial"/>
              </a:rPr>
              <a:t>OBE </a:t>
            </a:r>
            <a:r>
              <a:rPr dirty="0" sz="1050" spc="-5">
                <a:latin typeface="Arial"/>
                <a:cs typeface="Arial"/>
              </a:rPr>
              <a:t>OCC 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(born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23</a:t>
            </a:r>
            <a:r>
              <a:rPr dirty="0" sz="1050" spc="-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January 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1930)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is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1050" spc="-5">
                <a:latin typeface="Arial"/>
                <a:cs typeface="Arial"/>
              </a:rPr>
              <a:t>Saint </a:t>
            </a:r>
            <a:r>
              <a:rPr dirty="0" sz="1050">
                <a:latin typeface="Arial"/>
                <a:cs typeface="Arial"/>
              </a:rPr>
              <a:t>Lucian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poet and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playwright. </a:t>
            </a:r>
            <a:r>
              <a:rPr dirty="0" sz="1050" spc="-45">
                <a:solidFill>
                  <a:srgbClr val="242424"/>
                </a:solidFill>
                <a:latin typeface="Arial"/>
                <a:cs typeface="Arial"/>
              </a:rPr>
              <a:t>He 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received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 1992 </a:t>
            </a:r>
            <a:r>
              <a:rPr dirty="0" sz="1050" spc="-15">
                <a:latin typeface="Arial"/>
                <a:cs typeface="Arial"/>
              </a:rPr>
              <a:t>Nobel </a:t>
            </a:r>
            <a:r>
              <a:rPr dirty="0" sz="1050" spc="-20">
                <a:latin typeface="Arial"/>
                <a:cs typeface="Arial"/>
              </a:rPr>
              <a:t>Prize </a:t>
            </a:r>
            <a:r>
              <a:rPr dirty="0" sz="1050" spc="-10">
                <a:latin typeface="Arial"/>
                <a:cs typeface="Arial"/>
              </a:rPr>
              <a:t>in </a:t>
            </a:r>
            <a:r>
              <a:rPr dirty="0" sz="1050" spc="10">
                <a:latin typeface="Arial"/>
                <a:cs typeface="Arial"/>
              </a:rPr>
              <a:t>Literature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. </a:t>
            </a:r>
            <a:r>
              <a:rPr dirty="0" sz="1050" spc="-45">
                <a:solidFill>
                  <a:srgbClr val="242424"/>
                </a:solidFill>
                <a:latin typeface="Arial"/>
                <a:cs typeface="Arial"/>
              </a:rPr>
              <a:t>He</a:t>
            </a:r>
            <a:r>
              <a:rPr dirty="0" sz="10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is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1951355"/>
            <a:ext cx="3238500" cy="18364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algn="just" marL="12700" marR="5080">
              <a:lnSpc>
                <a:spcPct val="102699"/>
              </a:lnSpc>
              <a:spcBef>
                <a:spcPts val="65"/>
              </a:spcBef>
            </a:pP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currently</a:t>
            </a:r>
            <a:r>
              <a:rPr dirty="0" sz="1050" spc="-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Professor</a:t>
            </a:r>
            <a:r>
              <a:rPr dirty="0" sz="1050" spc="-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10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poetry</a:t>
            </a:r>
            <a:r>
              <a:rPr dirty="0" sz="10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10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10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0">
                <a:latin typeface="Arial"/>
                <a:cs typeface="Arial"/>
              </a:rPr>
              <a:t>University</a:t>
            </a:r>
            <a:r>
              <a:rPr dirty="0" sz="1050" spc="-70">
                <a:latin typeface="Arial"/>
                <a:cs typeface="Arial"/>
              </a:rPr>
              <a:t> </a:t>
            </a:r>
            <a:r>
              <a:rPr dirty="0" sz="1050" spc="5">
                <a:latin typeface="Arial"/>
                <a:cs typeface="Arial"/>
              </a:rPr>
              <a:t>of</a:t>
            </a:r>
            <a:r>
              <a:rPr dirty="0" sz="1050" spc="-55">
                <a:latin typeface="Arial"/>
                <a:cs typeface="Arial"/>
              </a:rPr>
              <a:t> </a:t>
            </a:r>
            <a:r>
              <a:rPr dirty="0" sz="1050" spc="-15">
                <a:latin typeface="Arial"/>
                <a:cs typeface="Arial"/>
              </a:rPr>
              <a:t>Essex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.  </a:t>
            </a:r>
            <a:r>
              <a:rPr dirty="0" sz="1050" spc="-35">
                <a:solidFill>
                  <a:srgbClr val="242424"/>
                </a:solidFill>
                <a:latin typeface="Arial"/>
                <a:cs typeface="Arial"/>
              </a:rPr>
              <a:t>His 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works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include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1050" spc="-20">
                <a:solidFill>
                  <a:srgbClr val="242424"/>
                </a:solidFill>
                <a:latin typeface="Arial"/>
                <a:cs typeface="Arial"/>
              </a:rPr>
              <a:t>Homeric epic 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poem, </a:t>
            </a:r>
            <a:r>
              <a:rPr dirty="0" sz="1050" spc="-5" i="1">
                <a:solidFill>
                  <a:srgbClr val="242424"/>
                </a:solidFill>
                <a:latin typeface="Arial"/>
                <a:cs typeface="Arial"/>
              </a:rPr>
              <a:t>Omeros 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(1990), </a:t>
            </a:r>
            <a:r>
              <a:rPr dirty="0" sz="1050" spc="-20">
                <a:solidFill>
                  <a:srgbClr val="242424"/>
                </a:solidFill>
                <a:latin typeface="Arial"/>
                <a:cs typeface="Arial"/>
              </a:rPr>
              <a:t>which</a:t>
            </a:r>
            <a:r>
              <a:rPr dirty="0" sz="1050" spc="2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many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critics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view </a:t>
            </a:r>
            <a:r>
              <a:rPr dirty="0" sz="1050" spc="-20">
                <a:solidFill>
                  <a:srgbClr val="242424"/>
                </a:solidFill>
                <a:latin typeface="Arial"/>
                <a:cs typeface="Arial"/>
              </a:rPr>
              <a:t>"as 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Walcott's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major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achievement." </a:t>
            </a:r>
            <a:r>
              <a:rPr dirty="0" sz="1050" spc="-35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addition to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having  </a:t>
            </a:r>
            <a:r>
              <a:rPr dirty="0" sz="1050" spc="-30">
                <a:solidFill>
                  <a:srgbClr val="242424"/>
                </a:solidFill>
                <a:latin typeface="Arial"/>
                <a:cs typeface="Arial"/>
              </a:rPr>
              <a:t>won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Nobel,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Walcott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has </a:t>
            </a:r>
            <a:r>
              <a:rPr dirty="0" sz="1050" spc="-30">
                <a:solidFill>
                  <a:srgbClr val="242424"/>
                </a:solidFill>
                <a:latin typeface="Arial"/>
                <a:cs typeface="Arial"/>
              </a:rPr>
              <a:t>won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many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literary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awards 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over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 course of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his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career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including an Obie </a:t>
            </a:r>
            <a:r>
              <a:rPr dirty="0" sz="1050" spc="-20">
                <a:solidFill>
                  <a:srgbClr val="242424"/>
                </a:solidFill>
                <a:latin typeface="Arial"/>
                <a:cs typeface="Arial"/>
              </a:rPr>
              <a:t>Award 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1971 for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his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play </a:t>
            </a:r>
            <a:r>
              <a:rPr dirty="0" sz="1050" spc="5" i="1">
                <a:solidFill>
                  <a:srgbClr val="242424"/>
                </a:solidFill>
                <a:latin typeface="Arial"/>
                <a:cs typeface="Arial"/>
              </a:rPr>
              <a:t>Dream </a:t>
            </a:r>
            <a:r>
              <a:rPr dirty="0" sz="1050" i="1">
                <a:solidFill>
                  <a:srgbClr val="242424"/>
                </a:solidFill>
                <a:latin typeface="Arial"/>
                <a:cs typeface="Arial"/>
              </a:rPr>
              <a:t>on </a:t>
            </a:r>
            <a:r>
              <a:rPr dirty="0" sz="1050" spc="15" i="1">
                <a:solidFill>
                  <a:srgbClr val="242424"/>
                </a:solidFill>
                <a:latin typeface="Arial"/>
                <a:cs typeface="Arial"/>
              </a:rPr>
              <a:t>Monkey </a:t>
            </a:r>
            <a:r>
              <a:rPr dirty="0" sz="1050" i="1">
                <a:solidFill>
                  <a:srgbClr val="242424"/>
                </a:solidFill>
                <a:latin typeface="Arial"/>
                <a:cs typeface="Arial"/>
              </a:rPr>
              <a:t>Mountain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a  MacArthur</a:t>
            </a:r>
            <a:r>
              <a:rPr dirty="0" sz="1050" spc="-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Foundation</a:t>
            </a:r>
            <a:r>
              <a:rPr dirty="0" sz="1050" spc="-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"genius"</a:t>
            </a:r>
            <a:r>
              <a:rPr dirty="0" sz="1050" spc="-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242424"/>
                </a:solidFill>
                <a:latin typeface="Arial"/>
                <a:cs typeface="Arial"/>
              </a:rPr>
              <a:t>award,</a:t>
            </a:r>
            <a:r>
              <a:rPr dirty="0" sz="10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10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Royal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Society 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10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Literature</a:t>
            </a:r>
            <a:r>
              <a:rPr dirty="0" sz="10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15">
                <a:solidFill>
                  <a:srgbClr val="242424"/>
                </a:solidFill>
                <a:latin typeface="Arial"/>
                <a:cs typeface="Arial"/>
              </a:rPr>
              <a:t>Award,</a:t>
            </a:r>
            <a:r>
              <a:rPr dirty="0" sz="10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10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Queen's</a:t>
            </a:r>
            <a:r>
              <a:rPr dirty="0" sz="10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Medal</a:t>
            </a:r>
            <a:r>
              <a:rPr dirty="0" sz="10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10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242424"/>
                </a:solidFill>
                <a:latin typeface="Arial"/>
                <a:cs typeface="Arial"/>
              </a:rPr>
              <a:t>Poetry,</a:t>
            </a:r>
            <a:r>
              <a:rPr dirty="0" sz="10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242424"/>
                </a:solidFill>
                <a:latin typeface="Arial"/>
                <a:cs typeface="Arial"/>
              </a:rPr>
              <a:t>and 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the 2011 </a:t>
            </a:r>
            <a:r>
              <a:rPr dirty="0" sz="1050" spc="15">
                <a:latin typeface="Arial"/>
                <a:cs typeface="Arial"/>
              </a:rPr>
              <a:t>T. </a:t>
            </a:r>
            <a:r>
              <a:rPr dirty="0" sz="1050" spc="-15">
                <a:latin typeface="Arial"/>
                <a:cs typeface="Arial"/>
              </a:rPr>
              <a:t>S. </a:t>
            </a:r>
            <a:r>
              <a:rPr dirty="0" sz="1050" spc="-10">
                <a:latin typeface="Arial"/>
                <a:cs typeface="Arial"/>
              </a:rPr>
              <a:t>Eliot </a:t>
            </a:r>
            <a:r>
              <a:rPr dirty="0" sz="1050" spc="-20">
                <a:latin typeface="Arial"/>
                <a:cs typeface="Arial"/>
              </a:rPr>
              <a:t>Prize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for </a:t>
            </a:r>
            <a:r>
              <a:rPr dirty="0" sz="1050" spc="-5">
                <a:solidFill>
                  <a:srgbClr val="242424"/>
                </a:solidFill>
                <a:latin typeface="Arial"/>
                <a:cs typeface="Arial"/>
              </a:rPr>
              <a:t>his </a:t>
            </a:r>
            <a:r>
              <a:rPr dirty="0" sz="1050" spc="5">
                <a:solidFill>
                  <a:srgbClr val="242424"/>
                </a:solidFill>
                <a:latin typeface="Arial"/>
                <a:cs typeface="Arial"/>
              </a:rPr>
              <a:t>book of poetry, </a:t>
            </a:r>
            <a:r>
              <a:rPr dirty="0" sz="1050" spc="-20" i="1">
                <a:solidFill>
                  <a:srgbClr val="242424"/>
                </a:solidFill>
                <a:latin typeface="Arial"/>
                <a:cs typeface="Arial"/>
              </a:rPr>
              <a:t>White  </a:t>
            </a:r>
            <a:r>
              <a:rPr dirty="0" sz="1050" i="1">
                <a:solidFill>
                  <a:srgbClr val="242424"/>
                </a:solidFill>
                <a:latin typeface="Arial"/>
                <a:cs typeface="Arial"/>
              </a:rPr>
              <a:t>Egrets</a:t>
            </a:r>
            <a:r>
              <a:rPr dirty="0" sz="1050" spc="-6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1100" spc="5" i="1">
                <a:solidFill>
                  <a:srgbClr val="585858"/>
                </a:solidFill>
                <a:latin typeface="Calibri"/>
                <a:cs typeface="Calibri"/>
              </a:rPr>
              <a:t>(Wikipedia)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052" y="4048442"/>
            <a:ext cx="12033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1800">
                <a:solidFill>
                  <a:srgbClr val="DFDF0A"/>
                </a:solidFill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Calibri"/>
                <a:cs typeface="Calibri"/>
              </a:rPr>
              <a:t>HIS</a:t>
            </a:r>
            <a:r>
              <a:rPr dirty="0" sz="1800" spc="-1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WORK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969" y="4639246"/>
            <a:ext cx="4978400" cy="51701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1100" spc="-5">
                <a:solidFill>
                  <a:srgbClr val="585858"/>
                </a:solidFill>
                <a:latin typeface="Calibri"/>
                <a:cs typeface="Calibri"/>
              </a:rPr>
              <a:t>OEMS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1948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25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36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1949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Epitaph for the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Young: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Xll</a:t>
            </a:r>
            <a:r>
              <a:rPr dirty="0" sz="950" spc="-17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Cantos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1951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1962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Green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Night: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r>
              <a:rPr dirty="0" sz="950" spc="-2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1948—60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4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1964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Selected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1965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Castaway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Other</a:t>
            </a:r>
            <a:r>
              <a:rPr dirty="0" sz="950" spc="6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1969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Gulf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Other</a:t>
            </a:r>
            <a:r>
              <a:rPr dirty="0" sz="950" spc="15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4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1973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Another</a:t>
            </a:r>
            <a:r>
              <a:rPr dirty="0" sz="950" spc="20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Life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1976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Sea</a:t>
            </a:r>
            <a:r>
              <a:rPr dirty="0" sz="950" spc="13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Grapes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1979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Star-Apple</a:t>
            </a:r>
            <a:r>
              <a:rPr dirty="0" sz="950" spc="8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Kingdom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1981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Selected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Poetry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4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1981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Fortunate</a:t>
            </a:r>
            <a:r>
              <a:rPr dirty="0" sz="950" spc="8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Traveller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1983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Caribbean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Poetry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Derek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Walcott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25" i="1">
                <a:solidFill>
                  <a:srgbClr val="242424"/>
                </a:solidFill>
                <a:latin typeface="Arial"/>
                <a:cs typeface="Arial"/>
              </a:rPr>
              <a:t>Art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Romare</a:t>
            </a:r>
            <a:r>
              <a:rPr dirty="0" sz="950" spc="-9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Bearden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1984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Midsummer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1986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Collected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Poems,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1948-1984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, featuring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Love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After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Love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1987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"Central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America"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1987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Arkansas</a:t>
            </a:r>
            <a:r>
              <a:rPr dirty="0" sz="950" spc="-8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Testament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1990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Omeros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1997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Bounty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2000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Tiepolo's Hound,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includes 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Walcott's</a:t>
            </a:r>
            <a:r>
              <a:rPr dirty="0" sz="950" spc="-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watercolors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2004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7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Prodigal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2007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Selected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Poems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(Edited,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selected,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with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introduction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by Edward</a:t>
            </a:r>
            <a:r>
              <a:rPr dirty="0" sz="950" spc="229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Baugh)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2010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White</a:t>
            </a:r>
            <a:r>
              <a:rPr dirty="0" sz="950" spc="-14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Egrets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969" y="1350581"/>
            <a:ext cx="301625" cy="563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500" spc="15">
                <a:latin typeface="Calibri"/>
                <a:cs typeface="Calibri"/>
              </a:rPr>
              <a:t>D</a:t>
            </a:r>
            <a:endParaRPr sz="35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257675" y="1076325"/>
            <a:ext cx="2828925" cy="2838450"/>
            <a:chOff x="4257675" y="1076325"/>
            <a:chExt cx="2828925" cy="2838450"/>
          </a:xfrm>
        </p:grpSpPr>
        <p:sp>
          <p:nvSpPr>
            <p:cNvPr id="9" name="object 9"/>
            <p:cNvSpPr/>
            <p:nvPr/>
          </p:nvSpPr>
          <p:spPr>
            <a:xfrm>
              <a:off x="4257675" y="1076325"/>
              <a:ext cx="2828925" cy="28384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429125" y="1247775"/>
              <a:ext cx="2486025" cy="24955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r>
              <a:rPr dirty="0" spc="10">
                <a:solidFill>
                  <a:srgbClr val="FFFFFF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2019" y="645159"/>
            <a:ext cx="2781300" cy="17399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130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2014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Poetry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Derek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Walcott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1948-2013</a:t>
            </a:r>
            <a:endParaRPr sz="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r>
              <a:rPr dirty="0" spc="1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969" y="1178877"/>
            <a:ext cx="5216525" cy="55987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1100" spc="5">
                <a:solidFill>
                  <a:srgbClr val="585858"/>
                </a:solidFill>
                <a:latin typeface="Calibri"/>
                <a:cs typeface="Calibri"/>
              </a:rPr>
              <a:t>LAYS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(1950)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Henri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Christophe: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Chronicle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Seven</a:t>
            </a:r>
            <a:r>
              <a:rPr dirty="0" sz="950" spc="-14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Scenes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(1951)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Harry Dernier: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Play for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Radio</a:t>
            </a:r>
            <a:r>
              <a:rPr dirty="0" sz="950" spc="6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Production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(1953)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Wine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1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Country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(1954)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Sea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at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Dauphin: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Play in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One</a:t>
            </a:r>
            <a:r>
              <a:rPr dirty="0" sz="950" spc="22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 i="1">
                <a:solidFill>
                  <a:srgbClr val="242424"/>
                </a:solidFill>
                <a:latin typeface="Arial"/>
                <a:cs typeface="Arial"/>
              </a:rPr>
              <a:t>Act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(1957)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Ione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4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(1958)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Drums and Colours: </a:t>
            </a:r>
            <a:r>
              <a:rPr dirty="0" sz="950" spc="25" i="1">
                <a:solidFill>
                  <a:srgbClr val="242424"/>
                </a:solidFill>
                <a:latin typeface="Arial"/>
                <a:cs typeface="Arial"/>
              </a:rPr>
              <a:t>An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Epic</a:t>
            </a:r>
            <a:r>
              <a:rPr dirty="0" sz="950" spc="-18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Drama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(1958)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Ti-Jean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His</a:t>
            </a:r>
            <a:r>
              <a:rPr dirty="0" sz="950" spc="16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Brothers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(1966)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Malcochon: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or,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Six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in the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Rain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(1967)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Dream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on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Monkey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Mountain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(1970)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Fine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Castle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(1974)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30" i="1">
                <a:solidFill>
                  <a:srgbClr val="242424"/>
                </a:solidFill>
                <a:latin typeface="Arial"/>
                <a:cs typeface="Arial"/>
              </a:rPr>
              <a:t>Joker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-3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Seville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(1974)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Charlatan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(1976)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O</a:t>
            </a:r>
            <a:r>
              <a:rPr dirty="0" sz="950" spc="-6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Babylon!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(1977)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Remembrance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(1978)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Pantomime (Walcott</a:t>
            </a:r>
            <a:r>
              <a:rPr dirty="0" sz="950" spc="5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play)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(1980)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30" i="1">
                <a:solidFill>
                  <a:srgbClr val="242424"/>
                </a:solidFill>
                <a:latin typeface="Arial"/>
                <a:cs typeface="Arial"/>
              </a:rPr>
              <a:t>Joker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Seville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O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Babylon!: </a:t>
            </a:r>
            <a:r>
              <a:rPr dirty="0" sz="950" spc="-20" i="1">
                <a:solidFill>
                  <a:srgbClr val="242424"/>
                </a:solidFill>
                <a:latin typeface="Arial"/>
                <a:cs typeface="Arial"/>
              </a:rPr>
              <a:t>Two</a:t>
            </a:r>
            <a:r>
              <a:rPr dirty="0" sz="950" spc="12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Plays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(1982)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25" i="1">
                <a:solidFill>
                  <a:srgbClr val="242424"/>
                </a:solidFill>
                <a:latin typeface="Arial"/>
                <a:cs typeface="Arial"/>
              </a:rPr>
              <a:t>Isle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Is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Full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6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Noises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(1984)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"The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Haitian</a:t>
            </a:r>
            <a:r>
              <a:rPr dirty="0" sz="950" spc="-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Earth"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(1986) 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Three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Plays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Last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Carnival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Beef,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No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Chicken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Branch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the Blue</a:t>
            </a:r>
            <a:r>
              <a:rPr dirty="0" sz="950" spc="-8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Nile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(1991)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Steel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(1993)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Odyssey: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Stage</a:t>
            </a:r>
            <a:r>
              <a:rPr dirty="0" sz="950" spc="-90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Version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(1997)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Capeman 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(lyrics,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collaboration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with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Paul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Simon)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(2002) </a:t>
            </a:r>
            <a:r>
              <a:rPr dirty="0" sz="950" spc="30" i="1">
                <a:solidFill>
                  <a:srgbClr val="242424"/>
                </a:solidFill>
                <a:latin typeface="Arial"/>
                <a:cs typeface="Arial"/>
              </a:rPr>
              <a:t>Walker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Ghost</a:t>
            </a:r>
            <a:r>
              <a:rPr dirty="0" sz="950" spc="5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Dance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(2011)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Moon-Child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(2014)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O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Starry Starry</a:t>
            </a:r>
            <a:r>
              <a:rPr dirty="0" sz="950" spc="-13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Night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969" y="7137082"/>
            <a:ext cx="5699125" cy="22682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z="1100">
                <a:solidFill>
                  <a:srgbClr val="585858"/>
                </a:solidFill>
                <a:latin typeface="Calibri"/>
                <a:cs typeface="Calibri"/>
              </a:rPr>
              <a:t>THER</a:t>
            </a:r>
            <a:r>
              <a:rPr dirty="0" sz="1100" spc="-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585858"/>
                </a:solidFill>
                <a:latin typeface="Calibri"/>
                <a:cs typeface="Calibri"/>
              </a:rPr>
              <a:t>BOOKS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(1950)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Henri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Christophe: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Chronicle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Seven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Scenes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Barbados Advocate</a:t>
            </a:r>
            <a:r>
              <a:rPr dirty="0" sz="950" spc="-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(Barbados)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(1990)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Poet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in the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Theatre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Poetry Book 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Society</a:t>
            </a:r>
            <a:r>
              <a:rPr dirty="0" sz="950" spc="229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(London)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09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(1993)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Antilles: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Fragments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Epic </a:t>
            </a:r>
            <a:r>
              <a:rPr dirty="0" sz="950" spc="-5" i="1">
                <a:solidFill>
                  <a:srgbClr val="242424"/>
                </a:solidFill>
                <a:latin typeface="Arial"/>
                <a:cs typeface="Arial"/>
              </a:rPr>
              <a:t>Memory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Farrar,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Straus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(New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York)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434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(1996)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Conversations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with Derek </a:t>
            </a:r>
            <a:r>
              <a:rPr dirty="0" sz="950" spc="25" i="1">
                <a:solidFill>
                  <a:srgbClr val="242424"/>
                </a:solidFill>
                <a:latin typeface="Arial"/>
                <a:cs typeface="Arial"/>
              </a:rPr>
              <a:t>Walcott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University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Mississippi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(Jackson,</a:t>
            </a:r>
            <a:r>
              <a:rPr dirty="0" sz="950" spc="-1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MS)</a:t>
            </a:r>
            <a:endParaRPr sz="950">
              <a:latin typeface="Arial"/>
              <a:cs typeface="Arial"/>
            </a:endParaRPr>
          </a:p>
          <a:p>
            <a:pPr marL="260350" marR="5080" indent="-229235">
              <a:lnSpc>
                <a:spcPct val="138200"/>
              </a:lnSpc>
              <a:spcBef>
                <a:spcPts val="15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(1996)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(With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Joseph 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Brodsky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Seamus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Heaney)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Homage </a:t>
            </a:r>
            <a:r>
              <a:rPr dirty="0" sz="950" spc="20" i="1">
                <a:solidFill>
                  <a:srgbClr val="242424"/>
                </a:solidFill>
                <a:latin typeface="Arial"/>
                <a:cs typeface="Arial"/>
              </a:rPr>
              <a:t>to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Robert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Frost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Farrar,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Straus </a:t>
            </a:r>
            <a:r>
              <a:rPr dirty="0" sz="800" spc="-5">
                <a:solidFill>
                  <a:srgbClr val="242424"/>
                </a:solidFill>
                <a:latin typeface="Arial"/>
                <a:cs typeface="Arial"/>
              </a:rPr>
              <a:t>(New  </a:t>
            </a:r>
            <a:r>
              <a:rPr dirty="0" sz="800" spc="10">
                <a:solidFill>
                  <a:srgbClr val="242424"/>
                </a:solidFill>
                <a:latin typeface="Arial"/>
                <a:cs typeface="Arial"/>
              </a:rPr>
              <a:t>York)</a:t>
            </a:r>
            <a:endParaRPr sz="80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4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(1998) </a:t>
            </a:r>
            <a:r>
              <a:rPr dirty="0" sz="950" spc="15" i="1">
                <a:solidFill>
                  <a:srgbClr val="242424"/>
                </a:solidFill>
                <a:latin typeface="Arial"/>
                <a:cs typeface="Arial"/>
              </a:rPr>
              <a:t>What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 spc="-10" i="1">
                <a:solidFill>
                  <a:srgbClr val="242424"/>
                </a:solidFill>
                <a:latin typeface="Arial"/>
                <a:cs typeface="Arial"/>
              </a:rPr>
              <a:t>Twilight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Says 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(essays),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Farrar,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Straus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(New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York,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NY)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515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(2002) </a:t>
            </a:r>
            <a:r>
              <a:rPr dirty="0" sz="950" spc="30" i="1">
                <a:solidFill>
                  <a:srgbClr val="242424"/>
                </a:solidFill>
                <a:latin typeface="Arial"/>
                <a:cs typeface="Arial"/>
              </a:rPr>
              <a:t>Walker </a:t>
            </a:r>
            <a:r>
              <a:rPr dirty="0" sz="950" i="1">
                <a:solidFill>
                  <a:srgbClr val="242424"/>
                </a:solidFill>
                <a:latin typeface="Arial"/>
                <a:cs typeface="Arial"/>
              </a:rPr>
              <a:t>and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Ghost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Dance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Farrar,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Straus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(New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York,</a:t>
            </a:r>
            <a:r>
              <a:rPr dirty="0" sz="950" spc="-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NY)</a:t>
            </a:r>
            <a:endParaRPr sz="950">
              <a:latin typeface="Arial"/>
              <a:cs typeface="Arial"/>
            </a:endParaRPr>
          </a:p>
          <a:p>
            <a:pPr marL="31750">
              <a:lnSpc>
                <a:spcPct val="100000"/>
              </a:lnSpc>
              <a:spcBef>
                <a:spcPts val="110"/>
              </a:spcBef>
              <a:tabLst>
                <a:tab pos="260350" algn="l"/>
              </a:tabLst>
            </a:pPr>
            <a:r>
              <a:rPr dirty="0" sz="950" spc="15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950" spc="15">
                <a:solidFill>
                  <a:srgbClr val="DFDF0A"/>
                </a:solidFill>
                <a:latin typeface="Times New Roman"/>
                <a:cs typeface="Times New Roman"/>
              </a:rPr>
              <a:t>	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(2004) </a:t>
            </a:r>
            <a:r>
              <a:rPr dirty="0" sz="950" spc="5" i="1">
                <a:solidFill>
                  <a:srgbClr val="242424"/>
                </a:solidFill>
                <a:latin typeface="Arial"/>
                <a:cs typeface="Arial"/>
              </a:rPr>
              <a:t>Another Life: Fully </a:t>
            </a:r>
            <a:r>
              <a:rPr dirty="0" sz="950" spc="10" i="1">
                <a:solidFill>
                  <a:srgbClr val="242424"/>
                </a:solidFill>
                <a:latin typeface="Arial"/>
                <a:cs typeface="Arial"/>
              </a:rPr>
              <a:t>Annotated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,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Lynne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Rienner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Publishers 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(Boulder,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CO)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(</a:t>
            </a:r>
            <a:r>
              <a:rPr dirty="0" sz="1200" spc="5" i="1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dirty="0" sz="950" spc="5" i="1">
                <a:solidFill>
                  <a:srgbClr val="585858"/>
                </a:solidFill>
                <a:latin typeface="Calibri"/>
                <a:cs typeface="Calibri"/>
              </a:rPr>
              <a:t>IKIPEDIA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)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969" y="1117865"/>
            <a:ext cx="1961514" cy="838200"/>
          </a:xfrm>
          <a:prstGeom prst="rect"/>
        </p:spPr>
        <p:txBody>
          <a:bodyPr wrap="square" lIns="0" tIns="457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pc="-60"/>
              <a:t>THE</a:t>
            </a:r>
            <a:r>
              <a:rPr dirty="0" spc="-100"/>
              <a:t> </a:t>
            </a:r>
            <a:r>
              <a:rPr dirty="0" spc="-60"/>
              <a:t>POEM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10">
                <a:solidFill>
                  <a:srgbClr val="585858"/>
                </a:solidFill>
              </a:rPr>
              <a:t>+</a:t>
            </a:r>
            <a:r>
              <a:rPr dirty="0" sz="1400" spc="-65">
                <a:solidFill>
                  <a:srgbClr val="585858"/>
                </a:solidFill>
              </a:rPr>
              <a:t> </a:t>
            </a:r>
            <a:r>
              <a:rPr dirty="0" sz="1100" spc="5">
                <a:solidFill>
                  <a:srgbClr val="585858"/>
                </a:solidFill>
              </a:rPr>
              <a:t>GLOSSARY</a:t>
            </a:r>
            <a:r>
              <a:rPr dirty="0" sz="1100" spc="-120">
                <a:solidFill>
                  <a:srgbClr val="585858"/>
                </a:solidFill>
              </a:rPr>
              <a:t> </a:t>
            </a:r>
            <a:r>
              <a:rPr dirty="0" sz="1400" spc="10">
                <a:solidFill>
                  <a:srgbClr val="585858"/>
                </a:solidFill>
              </a:rPr>
              <a:t>(L</a:t>
            </a:r>
            <a:r>
              <a:rPr dirty="0" sz="1100" spc="10">
                <a:solidFill>
                  <a:srgbClr val="585858"/>
                </a:solidFill>
              </a:rPr>
              <a:t>INES</a:t>
            </a:r>
            <a:r>
              <a:rPr dirty="0" sz="1100" spc="-100">
                <a:solidFill>
                  <a:srgbClr val="585858"/>
                </a:solidFill>
              </a:rPr>
              <a:t> </a:t>
            </a:r>
            <a:r>
              <a:rPr dirty="0" sz="1400" spc="30">
                <a:solidFill>
                  <a:srgbClr val="585858"/>
                </a:solidFill>
              </a:rPr>
              <a:t>239</a:t>
            </a:r>
            <a:r>
              <a:rPr dirty="0" sz="1400" spc="-145">
                <a:solidFill>
                  <a:srgbClr val="585858"/>
                </a:solidFill>
              </a:rPr>
              <a:t> </a:t>
            </a:r>
            <a:r>
              <a:rPr dirty="0" sz="1400" spc="10">
                <a:solidFill>
                  <a:srgbClr val="585858"/>
                </a:solidFill>
              </a:rPr>
              <a:t>–</a:t>
            </a:r>
            <a:r>
              <a:rPr dirty="0" sz="1400" spc="-135">
                <a:solidFill>
                  <a:srgbClr val="585858"/>
                </a:solidFill>
              </a:rPr>
              <a:t> </a:t>
            </a:r>
            <a:r>
              <a:rPr dirty="0" sz="1400" spc="35">
                <a:solidFill>
                  <a:srgbClr val="585858"/>
                </a:solidFill>
              </a:rPr>
              <a:t>264)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810129" y="2342133"/>
            <a:ext cx="193040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5">
                <a:latin typeface="Arial"/>
                <a:cs typeface="Arial"/>
              </a:rPr>
              <a:t>A </a:t>
            </a:r>
            <a:r>
              <a:rPr dirty="0" sz="1100">
                <a:latin typeface="Arial"/>
                <a:cs typeface="Arial"/>
              </a:rPr>
              <a:t>wind </a:t>
            </a:r>
            <a:r>
              <a:rPr dirty="0" sz="1100" spc="-5">
                <a:latin typeface="Arial"/>
                <a:cs typeface="Arial"/>
              </a:rPr>
              <a:t>is </a:t>
            </a:r>
            <a:r>
              <a:rPr dirty="0" sz="1100" spc="-10">
                <a:latin typeface="Arial"/>
                <a:cs typeface="Arial"/>
              </a:rPr>
              <a:t>ruffling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tawny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pelt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1079" y="2609215"/>
            <a:ext cx="1990089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20">
                <a:latin typeface="Arial"/>
                <a:cs typeface="Arial"/>
              </a:rPr>
              <a:t>Of </a:t>
            </a:r>
            <a:r>
              <a:rPr dirty="0" sz="1100" spc="-10">
                <a:latin typeface="Arial"/>
                <a:cs typeface="Arial"/>
              </a:rPr>
              <a:t>Africa. </a:t>
            </a:r>
            <a:r>
              <a:rPr dirty="0" sz="1100" spc="-15">
                <a:latin typeface="Arial"/>
                <a:cs typeface="Arial"/>
              </a:rPr>
              <a:t>Kikuyu, </a:t>
            </a:r>
            <a:r>
              <a:rPr dirty="0" sz="1100">
                <a:latin typeface="Arial"/>
                <a:cs typeface="Arial"/>
              </a:rPr>
              <a:t>quick </a:t>
            </a:r>
            <a:r>
              <a:rPr dirty="0" sz="1100" spc="-5">
                <a:latin typeface="Arial"/>
                <a:cs typeface="Arial"/>
              </a:rPr>
              <a:t>as</a:t>
            </a:r>
            <a:r>
              <a:rPr dirty="0" sz="1100" spc="8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flies,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68596" y="2917253"/>
            <a:ext cx="286385" cy="162560"/>
          </a:xfrm>
          <a:custGeom>
            <a:avLst/>
            <a:gdLst/>
            <a:ahLst/>
            <a:cxnLst/>
            <a:rect l="l" t="t" r="r" b="b"/>
            <a:pathLst>
              <a:path w="286385" h="162560">
                <a:moveTo>
                  <a:pt x="286067" y="0"/>
                </a:moveTo>
                <a:lnTo>
                  <a:pt x="0" y="0"/>
                </a:lnTo>
                <a:lnTo>
                  <a:pt x="0" y="162242"/>
                </a:lnTo>
                <a:lnTo>
                  <a:pt x="286067" y="162242"/>
                </a:lnTo>
                <a:lnTo>
                  <a:pt x="28606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457450" y="2885440"/>
            <a:ext cx="264985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Arial"/>
                <a:cs typeface="Arial"/>
              </a:rPr>
              <a:t>Batten </a:t>
            </a:r>
            <a:r>
              <a:rPr dirty="0" sz="1100" spc="-10">
                <a:latin typeface="Arial"/>
                <a:cs typeface="Arial"/>
              </a:rPr>
              <a:t>upon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bloodstreams </a:t>
            </a:r>
            <a:r>
              <a:rPr dirty="0" sz="1100" spc="-5">
                <a:latin typeface="Arial"/>
                <a:cs typeface="Arial"/>
              </a:rPr>
              <a:t>of the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veldt.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57450" y="3161918"/>
            <a:ext cx="264922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5">
                <a:latin typeface="Arial"/>
                <a:cs typeface="Arial"/>
              </a:rPr>
              <a:t>Corpses </a:t>
            </a:r>
            <a:r>
              <a:rPr dirty="0" sz="1100">
                <a:latin typeface="Arial"/>
                <a:cs typeface="Arial"/>
              </a:rPr>
              <a:t>are </a:t>
            </a:r>
            <a:r>
              <a:rPr dirty="0" sz="1100" spc="5">
                <a:latin typeface="Arial"/>
                <a:cs typeface="Arial"/>
              </a:rPr>
              <a:t>scattered </a:t>
            </a:r>
            <a:r>
              <a:rPr dirty="0" sz="1100" spc="-10">
                <a:latin typeface="Arial"/>
                <a:cs typeface="Arial"/>
              </a:rPr>
              <a:t>through </a:t>
            </a:r>
            <a:r>
              <a:rPr dirty="0" sz="1100" spc="10">
                <a:latin typeface="Arial"/>
                <a:cs typeface="Arial"/>
              </a:rPr>
              <a:t>a</a:t>
            </a:r>
            <a:r>
              <a:rPr dirty="0" sz="1100" spc="-10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paradise.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67504" y="3470275"/>
            <a:ext cx="429259" cy="161925"/>
          </a:xfrm>
          <a:custGeom>
            <a:avLst/>
            <a:gdLst/>
            <a:ahLst/>
            <a:cxnLst/>
            <a:rect l="l" t="t" r="r" b="b"/>
            <a:pathLst>
              <a:path w="429260" h="161925">
                <a:moveTo>
                  <a:pt x="429260" y="0"/>
                </a:moveTo>
                <a:lnTo>
                  <a:pt x="0" y="0"/>
                </a:lnTo>
                <a:lnTo>
                  <a:pt x="0" y="161925"/>
                </a:lnTo>
                <a:lnTo>
                  <a:pt x="429260" y="161925"/>
                </a:lnTo>
                <a:lnTo>
                  <a:pt x="42926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533650" y="3438525"/>
            <a:ext cx="249618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Only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15">
                <a:latin typeface="Arial"/>
                <a:cs typeface="Arial"/>
              </a:rPr>
              <a:t>worm, </a:t>
            </a:r>
            <a:r>
              <a:rPr dirty="0" sz="1100" spc="-5">
                <a:latin typeface="Arial"/>
                <a:cs typeface="Arial"/>
              </a:rPr>
              <a:t>colonel of </a:t>
            </a:r>
            <a:r>
              <a:rPr dirty="0" sz="1100">
                <a:latin typeface="Arial"/>
                <a:cs typeface="Arial"/>
              </a:rPr>
              <a:t>carrion,</a:t>
            </a:r>
            <a:r>
              <a:rPr dirty="0" sz="1100" spc="-114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cries: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47519" y="3715131"/>
            <a:ext cx="3062605" cy="473709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100" spc="20">
                <a:latin typeface="Arial"/>
                <a:cs typeface="Arial"/>
              </a:rPr>
              <a:t>“Waste</a:t>
            </a:r>
            <a:r>
              <a:rPr dirty="0" sz="1100" spc="-22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no </a:t>
            </a:r>
            <a:r>
              <a:rPr dirty="0" sz="1100" spc="10">
                <a:latin typeface="Arial"/>
                <a:cs typeface="Arial"/>
              </a:rPr>
              <a:t>compassion </a:t>
            </a:r>
            <a:r>
              <a:rPr dirty="0" sz="1100" spc="-5">
                <a:latin typeface="Arial"/>
                <a:cs typeface="Arial"/>
              </a:rPr>
              <a:t>on </a:t>
            </a:r>
            <a:r>
              <a:rPr dirty="0" sz="1100">
                <a:latin typeface="Arial"/>
                <a:cs typeface="Arial"/>
              </a:rPr>
              <a:t>these separate dead!”</a:t>
            </a:r>
            <a:endParaRPr sz="1100">
              <a:latin typeface="Arial"/>
              <a:cs typeface="Arial"/>
            </a:endParaRPr>
          </a:p>
          <a:p>
            <a:pPr algn="ctr" marL="13970">
              <a:lnSpc>
                <a:spcPct val="100000"/>
              </a:lnSpc>
              <a:spcBef>
                <a:spcPts val="855"/>
              </a:spcBef>
            </a:pPr>
            <a:r>
              <a:rPr dirty="0" sz="1100">
                <a:latin typeface="Arial"/>
                <a:cs typeface="Arial"/>
              </a:rPr>
              <a:t>Statistics </a:t>
            </a:r>
            <a:r>
              <a:rPr dirty="0" sz="1100" spc="-5">
                <a:latin typeface="Arial"/>
                <a:cs typeface="Arial"/>
              </a:rPr>
              <a:t>justify </a:t>
            </a:r>
            <a:r>
              <a:rPr dirty="0" sz="1100" spc="-10">
                <a:latin typeface="Arial"/>
                <a:cs typeface="Arial"/>
              </a:rPr>
              <a:t>and </a:t>
            </a:r>
            <a:r>
              <a:rPr dirty="0" sz="1100" spc="5">
                <a:latin typeface="Arial"/>
                <a:cs typeface="Arial"/>
              </a:rPr>
              <a:t>scholars</a:t>
            </a:r>
            <a:r>
              <a:rPr dirty="0" sz="1100" spc="-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seize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48229" y="4267834"/>
            <a:ext cx="187515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Arial"/>
                <a:cs typeface="Arial"/>
              </a:rPr>
              <a:t>The salients of </a:t>
            </a:r>
            <a:r>
              <a:rPr dirty="0" sz="1100" spc="-10">
                <a:latin typeface="Arial"/>
                <a:cs typeface="Arial"/>
              </a:rPr>
              <a:t>colonial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policy.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1470" y="4534789"/>
            <a:ext cx="283210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Arial"/>
                <a:cs typeface="Arial"/>
              </a:rPr>
              <a:t>What </a:t>
            </a:r>
            <a:r>
              <a:rPr dirty="0" sz="1100" spc="-5">
                <a:latin typeface="Arial"/>
                <a:cs typeface="Arial"/>
              </a:rPr>
              <a:t>is </a:t>
            </a:r>
            <a:r>
              <a:rPr dirty="0" sz="1100" spc="-10">
                <a:latin typeface="Arial"/>
                <a:cs typeface="Arial"/>
              </a:rPr>
              <a:t>that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5">
                <a:latin typeface="Arial"/>
                <a:cs typeface="Arial"/>
              </a:rPr>
              <a:t>the white </a:t>
            </a:r>
            <a:r>
              <a:rPr dirty="0" sz="1100">
                <a:latin typeface="Arial"/>
                <a:cs typeface="Arial"/>
              </a:rPr>
              <a:t>child </a:t>
            </a:r>
            <a:r>
              <a:rPr dirty="0" sz="1100" spc="-5">
                <a:latin typeface="Arial"/>
                <a:cs typeface="Arial"/>
              </a:rPr>
              <a:t>hacked in</a:t>
            </a:r>
            <a:r>
              <a:rPr dirty="0" sz="1100" spc="-2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bed?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5829" y="4811395"/>
            <a:ext cx="217995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5">
                <a:latin typeface="Arial"/>
                <a:cs typeface="Arial"/>
              </a:rPr>
              <a:t>To </a:t>
            </a:r>
            <a:r>
              <a:rPr dirty="0" sz="1100">
                <a:latin typeface="Arial"/>
                <a:cs typeface="Arial"/>
              </a:rPr>
              <a:t>savages, </a:t>
            </a:r>
            <a:r>
              <a:rPr dirty="0" sz="1100" spc="-15">
                <a:latin typeface="Arial"/>
                <a:cs typeface="Arial"/>
              </a:rPr>
              <a:t>expendable </a:t>
            </a:r>
            <a:r>
              <a:rPr dirty="0" sz="1100" spc="-5">
                <a:latin typeface="Arial"/>
                <a:cs typeface="Arial"/>
              </a:rPr>
              <a:t>as</a:t>
            </a:r>
            <a:r>
              <a:rPr dirty="0" sz="1100" spc="4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Jews?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5270" y="5364098"/>
            <a:ext cx="297180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Threshed </a:t>
            </a:r>
            <a:r>
              <a:rPr dirty="0" sz="1100" spc="-10">
                <a:latin typeface="Arial"/>
                <a:cs typeface="Arial"/>
              </a:rPr>
              <a:t>out </a:t>
            </a:r>
            <a:r>
              <a:rPr dirty="0" sz="1100" spc="-5">
                <a:latin typeface="Arial"/>
                <a:cs typeface="Arial"/>
              </a:rPr>
              <a:t>by beaters, the </a:t>
            </a:r>
            <a:r>
              <a:rPr dirty="0" sz="1100" spc="-10">
                <a:latin typeface="Arial"/>
                <a:cs typeface="Arial"/>
              </a:rPr>
              <a:t>long </a:t>
            </a:r>
            <a:r>
              <a:rPr dirty="0" sz="1100">
                <a:latin typeface="Arial"/>
                <a:cs typeface="Arial"/>
              </a:rPr>
              <a:t>rushes</a:t>
            </a:r>
            <a:r>
              <a:rPr dirty="0" sz="1100" spc="8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break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48204" y="5640704"/>
            <a:ext cx="226949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35">
                <a:latin typeface="Arial"/>
                <a:cs typeface="Arial"/>
              </a:rPr>
              <a:t>In </a:t>
            </a:r>
            <a:r>
              <a:rPr dirty="0" sz="1100" spc="10">
                <a:latin typeface="Arial"/>
                <a:cs typeface="Arial"/>
              </a:rPr>
              <a:t>a </a:t>
            </a:r>
            <a:r>
              <a:rPr dirty="0" sz="1100" spc="-5">
                <a:latin typeface="Arial"/>
                <a:cs typeface="Arial"/>
              </a:rPr>
              <a:t>white </a:t>
            </a:r>
            <a:r>
              <a:rPr dirty="0" sz="1100" spc="5">
                <a:latin typeface="Arial"/>
                <a:cs typeface="Arial"/>
              </a:rPr>
              <a:t>dust </a:t>
            </a:r>
            <a:r>
              <a:rPr dirty="0" sz="1100" spc="-5">
                <a:latin typeface="Arial"/>
                <a:cs typeface="Arial"/>
              </a:rPr>
              <a:t>of ibises </a:t>
            </a:r>
            <a:r>
              <a:rPr dirty="0" sz="1100" spc="10">
                <a:latin typeface="Arial"/>
                <a:cs typeface="Arial"/>
              </a:rPr>
              <a:t>whose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cries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71750" y="5917184"/>
            <a:ext cx="243014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Have </a:t>
            </a:r>
            <a:r>
              <a:rPr dirty="0" sz="1100" spc="-10">
                <a:latin typeface="Arial"/>
                <a:cs typeface="Arial"/>
              </a:rPr>
              <a:t>wheeled </a:t>
            </a:r>
            <a:r>
              <a:rPr dirty="0" sz="1100" spc="10">
                <a:latin typeface="Arial"/>
                <a:cs typeface="Arial"/>
              </a:rPr>
              <a:t>since </a:t>
            </a:r>
            <a:r>
              <a:rPr dirty="0" sz="1100" spc="-10">
                <a:latin typeface="Arial"/>
                <a:cs typeface="Arial"/>
              </a:rPr>
              <a:t>civilization’s</a:t>
            </a:r>
            <a:r>
              <a:rPr dirty="0" sz="1100" spc="12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dawn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33244" y="6193790"/>
            <a:ext cx="289687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From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parched </a:t>
            </a:r>
            <a:r>
              <a:rPr dirty="0" sz="1100" spc="-10">
                <a:latin typeface="Arial"/>
                <a:cs typeface="Arial"/>
              </a:rPr>
              <a:t>river </a:t>
            </a:r>
            <a:r>
              <a:rPr dirty="0" sz="1100" spc="-5">
                <a:latin typeface="Arial"/>
                <a:cs typeface="Arial"/>
              </a:rPr>
              <a:t>or beast-teeming</a:t>
            </a:r>
            <a:r>
              <a:rPr dirty="0" sz="1100" spc="2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plain.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09825" y="6374511"/>
            <a:ext cx="2799715" cy="1665605"/>
          </a:xfrm>
          <a:prstGeom prst="rect">
            <a:avLst/>
          </a:prstGeom>
        </p:spPr>
        <p:txBody>
          <a:bodyPr wrap="square" lIns="0" tIns="111125" rIns="0" bIns="0" rtlCol="0" vert="horz">
            <a:spAutoFit/>
          </a:bodyPr>
          <a:lstStyle/>
          <a:p>
            <a:pPr marL="193675">
              <a:lnSpc>
                <a:spcPct val="100000"/>
              </a:lnSpc>
              <a:spcBef>
                <a:spcPts val="875"/>
              </a:spcBef>
            </a:pP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violence </a:t>
            </a:r>
            <a:r>
              <a:rPr dirty="0" sz="1100" spc="-5">
                <a:latin typeface="Arial"/>
                <a:cs typeface="Arial"/>
              </a:rPr>
              <a:t>of </a:t>
            </a:r>
            <a:r>
              <a:rPr dirty="0" sz="1100">
                <a:latin typeface="Arial"/>
                <a:cs typeface="Arial"/>
              </a:rPr>
              <a:t>beast </a:t>
            </a:r>
            <a:r>
              <a:rPr dirty="0" sz="1100" spc="-5">
                <a:latin typeface="Arial"/>
                <a:cs typeface="Arial"/>
              </a:rPr>
              <a:t>on </a:t>
            </a:r>
            <a:r>
              <a:rPr dirty="0" sz="1100">
                <a:latin typeface="Arial"/>
                <a:cs typeface="Arial"/>
              </a:rPr>
              <a:t>beast </a:t>
            </a:r>
            <a:r>
              <a:rPr dirty="0" sz="1100" spc="-5">
                <a:latin typeface="Arial"/>
                <a:cs typeface="Arial"/>
              </a:rPr>
              <a:t>is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read</a:t>
            </a:r>
            <a:endParaRPr sz="1100">
              <a:latin typeface="Arial"/>
              <a:cs typeface="Arial"/>
            </a:endParaRPr>
          </a:p>
          <a:p>
            <a:pPr marL="307975" marR="5080" indent="95250">
              <a:lnSpc>
                <a:spcPts val="2180"/>
              </a:lnSpc>
              <a:spcBef>
                <a:spcPts val="140"/>
              </a:spcBef>
              <a:tabLst>
                <a:tab pos="2786380" algn="l"/>
              </a:tabLst>
            </a:pPr>
            <a:r>
              <a:rPr dirty="0" sz="1100" spc="-30">
                <a:latin typeface="Arial"/>
                <a:cs typeface="Arial"/>
              </a:rPr>
              <a:t>As </a:t>
            </a:r>
            <a:r>
              <a:rPr dirty="0" sz="1100" spc="-10">
                <a:latin typeface="Arial"/>
                <a:cs typeface="Arial"/>
              </a:rPr>
              <a:t>natural </a:t>
            </a:r>
            <a:r>
              <a:rPr dirty="0" sz="1100" spc="-5">
                <a:latin typeface="Arial"/>
                <a:cs typeface="Arial"/>
              </a:rPr>
              <a:t>law, </a:t>
            </a:r>
            <a:r>
              <a:rPr dirty="0" sz="1100" spc="-10">
                <a:latin typeface="Arial"/>
                <a:cs typeface="Arial"/>
              </a:rPr>
              <a:t>but</a:t>
            </a:r>
            <a:r>
              <a:rPr dirty="0" sz="1100" spc="114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upright</a:t>
            </a:r>
            <a:r>
              <a:rPr dirty="0" sz="1100" spc="45">
                <a:latin typeface="Arial"/>
                <a:cs typeface="Arial"/>
              </a:rPr>
              <a:t> </a:t>
            </a:r>
            <a:r>
              <a:rPr dirty="0" u="sng" sz="1100" spc="15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man </a:t>
            </a:r>
            <a:r>
              <a:rPr dirty="0" u="sng" sz="1100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	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   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Seeks his </a:t>
            </a:r>
            <a:r>
              <a:rPr dirty="0" sz="1100" spc="-15">
                <a:latin typeface="Arial"/>
                <a:cs typeface="Arial"/>
              </a:rPr>
              <a:t>divinity </a:t>
            </a:r>
            <a:r>
              <a:rPr dirty="0" sz="1100" spc="-5">
                <a:latin typeface="Arial"/>
                <a:cs typeface="Arial"/>
              </a:rPr>
              <a:t>by </a:t>
            </a:r>
            <a:r>
              <a:rPr dirty="0" sz="1100" spc="-10">
                <a:latin typeface="Arial"/>
                <a:cs typeface="Arial"/>
              </a:rPr>
              <a:t>inflicting</a:t>
            </a:r>
            <a:r>
              <a:rPr dirty="0" sz="1100" spc="-80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pain.</a:t>
            </a:r>
            <a:endParaRPr sz="11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  <a:spcBef>
                <a:spcPts val="640"/>
              </a:spcBef>
            </a:pPr>
            <a:r>
              <a:rPr dirty="0" sz="1100" spc="-10">
                <a:latin typeface="Arial"/>
                <a:cs typeface="Arial"/>
              </a:rPr>
              <a:t>Delirious </a:t>
            </a:r>
            <a:r>
              <a:rPr dirty="0" sz="1100" spc="-5">
                <a:latin typeface="Arial"/>
                <a:cs typeface="Arial"/>
              </a:rPr>
              <a:t>as </a:t>
            </a:r>
            <a:r>
              <a:rPr dirty="0" sz="1100">
                <a:latin typeface="Arial"/>
                <a:cs typeface="Arial"/>
              </a:rPr>
              <a:t>these worried </a:t>
            </a:r>
            <a:r>
              <a:rPr dirty="0" sz="1100" spc="5">
                <a:latin typeface="Arial"/>
                <a:cs typeface="Arial"/>
              </a:rPr>
              <a:t>beasts, </a:t>
            </a:r>
            <a:r>
              <a:rPr dirty="0" sz="1100" spc="-10">
                <a:latin typeface="Arial"/>
                <a:cs typeface="Arial"/>
              </a:rPr>
              <a:t>his</a:t>
            </a:r>
            <a:r>
              <a:rPr dirty="0" sz="1100" spc="5">
                <a:latin typeface="Arial"/>
                <a:cs typeface="Arial"/>
              </a:rPr>
              <a:t> wars</a:t>
            </a:r>
            <a:endParaRPr sz="1100">
              <a:latin typeface="Arial"/>
              <a:cs typeface="Arial"/>
            </a:endParaRPr>
          </a:p>
          <a:p>
            <a:pPr marL="12700" marR="52705" indent="47625">
              <a:lnSpc>
                <a:spcPts val="2180"/>
              </a:lnSpc>
              <a:spcBef>
                <a:spcPts val="210"/>
              </a:spcBef>
            </a:pPr>
            <a:r>
              <a:rPr dirty="0" sz="1100" spc="10">
                <a:latin typeface="Arial"/>
                <a:cs typeface="Arial"/>
              </a:rPr>
              <a:t>Dance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tightened </a:t>
            </a:r>
            <a:r>
              <a:rPr dirty="0" sz="1100" spc="15">
                <a:latin typeface="Arial"/>
                <a:cs typeface="Arial"/>
              </a:rPr>
              <a:t>carcass </a:t>
            </a:r>
            <a:r>
              <a:rPr dirty="0" sz="1100" spc="-5">
                <a:latin typeface="Arial"/>
                <a:cs typeface="Arial"/>
              </a:rPr>
              <a:t>of </a:t>
            </a:r>
            <a:r>
              <a:rPr dirty="0" sz="1100" spc="10">
                <a:latin typeface="Arial"/>
                <a:cs typeface="Arial"/>
              </a:rPr>
              <a:t>a </a:t>
            </a:r>
            <a:r>
              <a:rPr dirty="0" sz="1100" spc="5">
                <a:latin typeface="Arial"/>
                <a:cs typeface="Arial"/>
              </a:rPr>
              <a:t>drum,  While </a:t>
            </a:r>
            <a:r>
              <a:rPr dirty="0" sz="1100" spc="-5">
                <a:latin typeface="Arial"/>
                <a:cs typeface="Arial"/>
              </a:rPr>
              <a:t>he </a:t>
            </a:r>
            <a:r>
              <a:rPr dirty="0" sz="1100">
                <a:latin typeface="Arial"/>
                <a:cs typeface="Arial"/>
              </a:rPr>
              <a:t>calls courage st</a:t>
            </a:r>
            <a:r>
              <a:rPr dirty="0" u="sng" sz="1100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ill </a:t>
            </a:r>
            <a:r>
              <a:rPr dirty="0" u="sng" sz="1100" spc="-10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that </a:t>
            </a:r>
            <a:r>
              <a:rPr dirty="0" u="sng" sz="1100" spc="-15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native</a:t>
            </a:r>
            <a:r>
              <a:rPr dirty="0" u="sng" sz="1100" spc="-30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5">
                <a:uFill>
                  <a:solidFill>
                    <a:srgbClr val="7E7E7E"/>
                  </a:solidFill>
                </a:uFill>
                <a:latin typeface="Arial"/>
                <a:cs typeface="Arial"/>
              </a:rPr>
              <a:t>dread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38400" y="8119491"/>
            <a:ext cx="268668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20">
                <a:latin typeface="Arial"/>
                <a:cs typeface="Arial"/>
              </a:rPr>
              <a:t>Of </a:t>
            </a:r>
            <a:r>
              <a:rPr dirty="0" sz="1100" spc="-5">
                <a:latin typeface="Arial"/>
                <a:cs typeface="Arial"/>
              </a:rPr>
              <a:t>the white </a:t>
            </a:r>
            <a:r>
              <a:rPr dirty="0" sz="1100">
                <a:latin typeface="Arial"/>
                <a:cs typeface="Arial"/>
              </a:rPr>
              <a:t>peace contracted </a:t>
            </a:r>
            <a:r>
              <a:rPr dirty="0" sz="1100" spc="-5">
                <a:latin typeface="Arial"/>
                <a:cs typeface="Arial"/>
              </a:rPr>
              <a:t>by the</a:t>
            </a:r>
            <a:r>
              <a:rPr dirty="0" sz="1100" spc="-13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dead.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47925" y="8662923"/>
            <a:ext cx="2663825" cy="102679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125"/>
              </a:spcBef>
            </a:pPr>
            <a:r>
              <a:rPr dirty="0" sz="1100" spc="-25">
                <a:latin typeface="Arial"/>
                <a:cs typeface="Arial"/>
              </a:rPr>
              <a:t>Again </a:t>
            </a:r>
            <a:r>
              <a:rPr dirty="0" sz="1100">
                <a:latin typeface="Arial"/>
                <a:cs typeface="Arial"/>
              </a:rPr>
              <a:t>brutish </a:t>
            </a:r>
            <a:r>
              <a:rPr dirty="0" sz="1100" spc="5">
                <a:latin typeface="Arial"/>
                <a:cs typeface="Arial"/>
              </a:rPr>
              <a:t>necessity </a:t>
            </a:r>
            <a:r>
              <a:rPr dirty="0" sz="1100" spc="-5">
                <a:latin typeface="Arial"/>
                <a:cs typeface="Arial"/>
              </a:rPr>
              <a:t>wipes its</a:t>
            </a:r>
            <a:r>
              <a:rPr dirty="0" sz="1100" spc="-160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hands</a:t>
            </a:r>
            <a:endParaRPr sz="1100">
              <a:latin typeface="Arial"/>
              <a:cs typeface="Arial"/>
            </a:endParaRPr>
          </a:p>
          <a:p>
            <a:pPr marL="12700" marR="5080" indent="114300">
              <a:lnSpc>
                <a:spcPct val="164900"/>
              </a:lnSpc>
            </a:pPr>
            <a:r>
              <a:rPr dirty="0" sz="1100" spc="-20">
                <a:latin typeface="Arial"/>
                <a:cs typeface="Arial"/>
              </a:rPr>
              <a:t>Upon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napkin </a:t>
            </a:r>
            <a:r>
              <a:rPr dirty="0" sz="1100" spc="-5">
                <a:latin typeface="Arial"/>
                <a:cs typeface="Arial"/>
              </a:rPr>
              <a:t>of </a:t>
            </a:r>
            <a:r>
              <a:rPr dirty="0" sz="1100" spc="10">
                <a:latin typeface="Arial"/>
                <a:cs typeface="Arial"/>
              </a:rPr>
              <a:t>a </a:t>
            </a:r>
            <a:r>
              <a:rPr dirty="0" sz="1100" spc="-5">
                <a:latin typeface="Arial"/>
                <a:cs typeface="Arial"/>
              </a:rPr>
              <a:t>dirty </a:t>
            </a:r>
            <a:r>
              <a:rPr dirty="0" sz="1100" spc="5">
                <a:latin typeface="Arial"/>
                <a:cs typeface="Arial"/>
              </a:rPr>
              <a:t>cause, </a:t>
            </a:r>
            <a:r>
              <a:rPr dirty="0" sz="1100" spc="-15">
                <a:latin typeface="Arial"/>
                <a:cs typeface="Arial"/>
              </a:rPr>
              <a:t>again  </a:t>
            </a:r>
            <a:r>
              <a:rPr dirty="0" sz="1100" spc="15">
                <a:latin typeface="Arial"/>
                <a:cs typeface="Arial"/>
              </a:rPr>
              <a:t>A </a:t>
            </a:r>
            <a:r>
              <a:rPr dirty="0" sz="1100" spc="10">
                <a:latin typeface="Arial"/>
                <a:cs typeface="Arial"/>
              </a:rPr>
              <a:t>waste </a:t>
            </a:r>
            <a:r>
              <a:rPr dirty="0" sz="1100" spc="-5">
                <a:latin typeface="Arial"/>
                <a:cs typeface="Arial"/>
              </a:rPr>
              <a:t>of </a:t>
            </a:r>
            <a:r>
              <a:rPr dirty="0" sz="1100" spc="-10">
                <a:latin typeface="Arial"/>
                <a:cs typeface="Arial"/>
              </a:rPr>
              <a:t>our </a:t>
            </a:r>
            <a:r>
              <a:rPr dirty="0" sz="1100" spc="5">
                <a:latin typeface="Arial"/>
                <a:cs typeface="Arial"/>
              </a:rPr>
              <a:t>compassion, </a:t>
            </a:r>
            <a:r>
              <a:rPr dirty="0" sz="1100" spc="-5">
                <a:latin typeface="Arial"/>
                <a:cs typeface="Arial"/>
              </a:rPr>
              <a:t>as </a:t>
            </a:r>
            <a:r>
              <a:rPr dirty="0" sz="1100">
                <a:latin typeface="Arial"/>
                <a:cs typeface="Arial"/>
              </a:rPr>
              <a:t>with</a:t>
            </a:r>
            <a:r>
              <a:rPr dirty="0" sz="1100" spc="-10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Spain,</a:t>
            </a:r>
            <a:endParaRPr sz="1100">
              <a:latin typeface="Arial"/>
              <a:cs typeface="Arial"/>
            </a:endParaRPr>
          </a:p>
          <a:p>
            <a:pPr marL="117475">
              <a:lnSpc>
                <a:spcPct val="100000"/>
              </a:lnSpc>
              <a:spcBef>
                <a:spcPts val="855"/>
              </a:spcBef>
            </a:pP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gorilla </a:t>
            </a:r>
            <a:r>
              <a:rPr dirty="0" sz="1100" spc="5">
                <a:latin typeface="Arial"/>
                <a:cs typeface="Arial"/>
              </a:rPr>
              <a:t>wrestles </a:t>
            </a:r>
            <a:r>
              <a:rPr dirty="0" sz="1100">
                <a:latin typeface="Arial"/>
                <a:cs typeface="Arial"/>
              </a:rPr>
              <a:t>with </a:t>
            </a:r>
            <a:r>
              <a:rPr dirty="0" sz="1100" spc="-5">
                <a:latin typeface="Arial"/>
                <a:cs typeface="Arial"/>
              </a:rPr>
              <a:t>the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superman.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48276" y="1999107"/>
            <a:ext cx="275590" cy="347345"/>
          </a:xfrm>
          <a:custGeom>
            <a:avLst/>
            <a:gdLst/>
            <a:ahLst/>
            <a:cxnLst/>
            <a:rect l="l" t="t" r="r" b="b"/>
            <a:pathLst>
              <a:path w="275589" h="347344">
                <a:moveTo>
                  <a:pt x="275336" y="0"/>
                </a:moveTo>
                <a:lnTo>
                  <a:pt x="150749" y="0"/>
                </a:lnTo>
                <a:lnTo>
                  <a:pt x="0" y="346837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148326" y="1881123"/>
            <a:ext cx="1495425" cy="6286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172720" marR="101600" indent="-67310">
              <a:lnSpc>
                <a:spcPct val="110900"/>
              </a:lnSpc>
              <a:spcBef>
                <a:spcPts val="160"/>
              </a:spcBef>
            </a:pPr>
            <a:r>
              <a:rPr dirty="0" sz="1100" spc="5">
                <a:solidFill>
                  <a:srgbClr val="FFFFFF"/>
                </a:solidFill>
                <a:latin typeface="Calibri"/>
                <a:cs typeface="Calibri"/>
              </a:rPr>
              <a:t>Tawny </a:t>
            </a:r>
            <a:r>
              <a:rPr dirty="0" sz="1100" spc="25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a colour,</a:t>
            </a:r>
            <a:r>
              <a:rPr dirty="0" sz="1100" spc="-17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30">
                <a:solidFill>
                  <a:srgbClr val="FFFFFF"/>
                </a:solidFill>
                <a:latin typeface="Calibri"/>
                <a:cs typeface="Calibri"/>
              </a:rPr>
              <a:t>like 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1100" spc="25">
                <a:solidFill>
                  <a:srgbClr val="FFFFFF"/>
                </a:solidFill>
                <a:latin typeface="Calibri"/>
                <a:cs typeface="Calibri"/>
              </a:rPr>
              <a:t>yellowish-brown. 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1100" spc="25">
                <a:solidFill>
                  <a:srgbClr val="FFFFFF"/>
                </a:solidFill>
                <a:latin typeface="Calibri"/>
                <a:cs typeface="Calibri"/>
              </a:rPr>
              <a:t>pelt is</a:t>
            </a:r>
            <a:r>
              <a:rPr dirty="0" sz="1100" spc="-1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5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animal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77110" y="2573654"/>
            <a:ext cx="1431925" cy="54610"/>
          </a:xfrm>
          <a:custGeom>
            <a:avLst/>
            <a:gdLst/>
            <a:ahLst/>
            <a:cxnLst/>
            <a:rect l="l" t="t" r="r" b="b"/>
            <a:pathLst>
              <a:path w="1431925" h="54610">
                <a:moveTo>
                  <a:pt x="0" y="0"/>
                </a:moveTo>
                <a:lnTo>
                  <a:pt x="1431543" y="11049"/>
                </a:lnTo>
                <a:lnTo>
                  <a:pt x="1431036" y="54228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28662" y="2490851"/>
            <a:ext cx="1457325" cy="6381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algn="ctr" marL="196215" marR="207645" indent="-10160">
              <a:lnSpc>
                <a:spcPct val="108100"/>
              </a:lnSpc>
              <a:spcBef>
                <a:spcPts val="270"/>
              </a:spcBef>
            </a:pPr>
            <a:r>
              <a:rPr dirty="0" sz="1100">
                <a:solidFill>
                  <a:srgbClr val="FFFFFF"/>
                </a:solidFill>
                <a:latin typeface="Calibri"/>
                <a:cs typeface="Calibri"/>
              </a:rPr>
              <a:t>Group </a:t>
            </a:r>
            <a:r>
              <a:rPr dirty="0" sz="1100" spc="1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1100" spc="5">
                <a:solidFill>
                  <a:srgbClr val="FFFFFF"/>
                </a:solidFill>
                <a:latin typeface="Calibri"/>
                <a:cs typeface="Calibri"/>
              </a:rPr>
              <a:t>Bantu  </a:t>
            </a:r>
            <a:r>
              <a:rPr dirty="0" sz="1100" spc="25">
                <a:solidFill>
                  <a:srgbClr val="FFFFFF"/>
                </a:solidFill>
                <a:latin typeface="Calibri"/>
                <a:cs typeface="Calibri"/>
              </a:rPr>
              <a:t>people</a:t>
            </a:r>
            <a:r>
              <a:rPr dirty="0" sz="11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20">
                <a:solidFill>
                  <a:srgbClr val="FFFFFF"/>
                </a:solidFill>
                <a:latin typeface="Calibri"/>
                <a:cs typeface="Calibri"/>
              </a:rPr>
              <a:t>inhabiting  </a:t>
            </a:r>
            <a:r>
              <a:rPr dirty="0" sz="1100" spc="15">
                <a:solidFill>
                  <a:srgbClr val="FFFFFF"/>
                </a:solidFill>
                <a:latin typeface="Calibri"/>
                <a:cs typeface="Calibri"/>
              </a:rPr>
              <a:t>Southeast</a:t>
            </a:r>
            <a:r>
              <a:rPr dirty="0" sz="1100" spc="-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15">
                <a:solidFill>
                  <a:srgbClr val="FFFFFF"/>
                </a:solidFill>
                <a:latin typeface="Calibri"/>
                <a:cs typeface="Calibri"/>
              </a:rPr>
              <a:t>Africa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036820" y="2770632"/>
            <a:ext cx="339725" cy="133985"/>
          </a:xfrm>
          <a:custGeom>
            <a:avLst/>
            <a:gdLst/>
            <a:ahLst/>
            <a:cxnLst/>
            <a:rect l="l" t="t" r="r" b="b"/>
            <a:pathLst>
              <a:path w="339725" h="133985">
                <a:moveTo>
                  <a:pt x="339216" y="0"/>
                </a:moveTo>
                <a:lnTo>
                  <a:pt x="214629" y="0"/>
                </a:lnTo>
                <a:lnTo>
                  <a:pt x="0" y="133603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00751" y="2652776"/>
            <a:ext cx="1495425" cy="6286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8895" rIns="0" bIns="0" rtlCol="0" vert="horz">
            <a:spAutoFit/>
          </a:bodyPr>
          <a:lstStyle/>
          <a:p>
            <a:pPr algn="ctr" marL="106680" marR="111125" indent="9525">
              <a:lnSpc>
                <a:spcPct val="99500"/>
              </a:lnSpc>
              <a:spcBef>
                <a:spcPts val="385"/>
              </a:spcBef>
            </a:pP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open,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uncultivated 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country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1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grassland 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in southern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Africa</a:t>
            </a:r>
            <a:endParaRPr sz="11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056257" y="3338703"/>
            <a:ext cx="2303145" cy="94615"/>
          </a:xfrm>
          <a:custGeom>
            <a:avLst/>
            <a:gdLst/>
            <a:ahLst/>
            <a:cxnLst/>
            <a:rect l="l" t="t" r="r" b="b"/>
            <a:pathLst>
              <a:path w="2303145" h="94614">
                <a:moveTo>
                  <a:pt x="0" y="0"/>
                </a:moveTo>
                <a:lnTo>
                  <a:pt x="2303145" y="22098"/>
                </a:lnTo>
                <a:lnTo>
                  <a:pt x="2302764" y="94615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62012" y="3300348"/>
            <a:ext cx="1123950" cy="2952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224790">
              <a:lnSpc>
                <a:spcPct val="100000"/>
              </a:lnSpc>
              <a:spcBef>
                <a:spcPts val="310"/>
              </a:spcBef>
            </a:pPr>
            <a:r>
              <a:rPr dirty="0" sz="1100" spc="25">
                <a:solidFill>
                  <a:srgbClr val="FFFFFF"/>
                </a:solidFill>
                <a:latin typeface="Calibri"/>
                <a:cs typeface="Calibri"/>
              </a:rPr>
              <a:t>flesh,</a:t>
            </a:r>
            <a:r>
              <a:rPr dirty="0" sz="11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100" spc="15">
                <a:solidFill>
                  <a:srgbClr val="FFFFFF"/>
                </a:solidFill>
                <a:latin typeface="Calibri"/>
                <a:cs typeface="Calibri"/>
              </a:rPr>
              <a:t>meat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36572" y="4183379"/>
            <a:ext cx="1457325" cy="87630"/>
          </a:xfrm>
          <a:custGeom>
            <a:avLst/>
            <a:gdLst/>
            <a:ahLst/>
            <a:cxnLst/>
            <a:rect l="l" t="t" r="r" b="b"/>
            <a:pathLst>
              <a:path w="1457325" h="87629">
                <a:moveTo>
                  <a:pt x="0" y="0"/>
                </a:moveTo>
                <a:lnTo>
                  <a:pt x="1446911" y="26416"/>
                </a:lnTo>
                <a:lnTo>
                  <a:pt x="1457070" y="87249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28637" y="4100448"/>
            <a:ext cx="1419225" cy="6381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50800" rIns="0" bIns="0" rtlCol="0" vert="horz">
            <a:spAutoFit/>
          </a:bodyPr>
          <a:lstStyle/>
          <a:p>
            <a:pPr algn="ctr" marL="90805" marR="98425">
              <a:lnSpc>
                <a:spcPct val="99500"/>
              </a:lnSpc>
              <a:spcBef>
                <a:spcPts val="400"/>
              </a:spcBef>
            </a:pP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an outward 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bulge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line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of military 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attack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1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defence.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97146" y="4327905"/>
            <a:ext cx="476250" cy="239395"/>
          </a:xfrm>
          <a:custGeom>
            <a:avLst/>
            <a:gdLst/>
            <a:ahLst/>
            <a:cxnLst/>
            <a:rect l="l" t="t" r="r" b="b"/>
            <a:pathLst>
              <a:path w="476250" h="239395">
                <a:moveTo>
                  <a:pt x="475741" y="0"/>
                </a:moveTo>
                <a:lnTo>
                  <a:pt x="0" y="151511"/>
                </a:lnTo>
                <a:lnTo>
                  <a:pt x="4571" y="239395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138801" y="4281551"/>
            <a:ext cx="790575" cy="2476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201295">
              <a:lnSpc>
                <a:spcPct val="100000"/>
              </a:lnSpc>
              <a:spcBef>
                <a:spcPts val="31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Sliced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967607" y="5553709"/>
            <a:ext cx="1235075" cy="85090"/>
          </a:xfrm>
          <a:custGeom>
            <a:avLst/>
            <a:gdLst/>
            <a:ahLst/>
            <a:cxnLst/>
            <a:rect l="l" t="t" r="r" b="b"/>
            <a:pathLst>
              <a:path w="1235075" h="85089">
                <a:moveTo>
                  <a:pt x="1234693" y="0"/>
                </a:moveTo>
                <a:lnTo>
                  <a:pt x="0" y="18034"/>
                </a:lnTo>
                <a:lnTo>
                  <a:pt x="1015" y="84709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367401" y="5434076"/>
            <a:ext cx="1981200" cy="6381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97155" marR="224790">
              <a:lnSpc>
                <a:spcPct val="102299"/>
              </a:lnSpc>
              <a:spcBef>
                <a:spcPts val="295"/>
              </a:spcBef>
            </a:pP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large wading bird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long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down-curved 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bill,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long 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neck,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and long</a:t>
            </a:r>
            <a:r>
              <a:rPr dirty="0" sz="11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legs.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989582" y="6057138"/>
            <a:ext cx="1307465" cy="163195"/>
          </a:xfrm>
          <a:custGeom>
            <a:avLst/>
            <a:gdLst/>
            <a:ahLst/>
            <a:cxnLst/>
            <a:rect l="l" t="t" r="r" b="b"/>
            <a:pathLst>
              <a:path w="1307464" h="163195">
                <a:moveTo>
                  <a:pt x="0" y="0"/>
                </a:moveTo>
                <a:lnTo>
                  <a:pt x="1307338" y="24129"/>
                </a:lnTo>
                <a:lnTo>
                  <a:pt x="1306830" y="163067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71487" y="6015101"/>
            <a:ext cx="1428750" cy="3238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109855">
              <a:lnSpc>
                <a:spcPct val="100000"/>
              </a:lnSpc>
              <a:spcBef>
                <a:spcPts val="33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Dry,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arid,</a:t>
            </a:r>
            <a:r>
              <a:rPr dirty="0" sz="11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scorched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097277" y="6885813"/>
            <a:ext cx="1351280" cy="163195"/>
          </a:xfrm>
          <a:custGeom>
            <a:avLst/>
            <a:gdLst/>
            <a:ahLst/>
            <a:cxnLst/>
            <a:rect l="l" t="t" r="r" b="b"/>
            <a:pathLst>
              <a:path w="1351279" h="163195">
                <a:moveTo>
                  <a:pt x="0" y="0"/>
                </a:moveTo>
                <a:lnTo>
                  <a:pt x="1351026" y="24129"/>
                </a:lnTo>
                <a:lnTo>
                  <a:pt x="1350518" y="163067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28637" y="6843648"/>
            <a:ext cx="1476375" cy="3238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120014">
              <a:lnSpc>
                <a:spcPct val="100000"/>
              </a:lnSpc>
              <a:spcBef>
                <a:spcPts val="335"/>
              </a:spcBef>
            </a:pP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Holiness,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spirituality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r>
              <a:rPr dirty="0" spc="1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338826" y="6843648"/>
            <a:ext cx="1704975" cy="285750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106680">
              <a:lnSpc>
                <a:spcPct val="100000"/>
              </a:lnSpc>
              <a:spcBef>
                <a:spcPts val="335"/>
              </a:spcBef>
            </a:pPr>
            <a:r>
              <a:rPr dirty="0" sz="1100" spc="5">
                <a:solidFill>
                  <a:srgbClr val="FFFFFF"/>
                </a:solidFill>
                <a:latin typeface="Arial"/>
                <a:cs typeface="Arial"/>
              </a:rPr>
              <a:t>Wrecking,</a:t>
            </a:r>
            <a:r>
              <a:rPr dirty="0" sz="11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perpetrating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53101" y="7986648"/>
            <a:ext cx="1704975" cy="2952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345"/>
              </a:spcBef>
            </a:pP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Employed,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FFFFFF"/>
                </a:solidFill>
                <a:latin typeface="Arial"/>
                <a:cs typeface="Arial"/>
              </a:rPr>
              <a:t>committed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8944" y="597534"/>
            <a:ext cx="3131820" cy="156972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100" spc="5">
                <a:latin typeface="Arial"/>
                <a:cs typeface="Arial"/>
              </a:rPr>
              <a:t>I who </a:t>
            </a:r>
            <a:r>
              <a:rPr dirty="0" sz="1100">
                <a:latin typeface="Arial"/>
                <a:cs typeface="Arial"/>
              </a:rPr>
              <a:t>am </a:t>
            </a:r>
            <a:r>
              <a:rPr dirty="0" sz="1100" spc="-5">
                <a:latin typeface="Arial"/>
                <a:cs typeface="Arial"/>
              </a:rPr>
              <a:t>poisoned </a:t>
            </a:r>
            <a:r>
              <a:rPr dirty="0" sz="1100">
                <a:latin typeface="Arial"/>
                <a:cs typeface="Arial"/>
              </a:rPr>
              <a:t>with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5">
                <a:latin typeface="Arial"/>
                <a:cs typeface="Arial"/>
              </a:rPr>
              <a:t>blood </a:t>
            </a:r>
            <a:r>
              <a:rPr dirty="0" sz="1100" spc="-5">
                <a:latin typeface="Arial"/>
                <a:cs typeface="Arial"/>
              </a:rPr>
              <a:t>of</a:t>
            </a:r>
            <a:r>
              <a:rPr dirty="0" sz="1100" spc="-45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both,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55"/>
              </a:spcBef>
            </a:pPr>
            <a:r>
              <a:rPr dirty="0" sz="1100" spc="10">
                <a:latin typeface="Arial"/>
                <a:cs typeface="Arial"/>
              </a:rPr>
              <a:t>Where </a:t>
            </a:r>
            <a:r>
              <a:rPr dirty="0" sz="1100">
                <a:latin typeface="Arial"/>
                <a:cs typeface="Arial"/>
              </a:rPr>
              <a:t>shall </a:t>
            </a:r>
            <a:r>
              <a:rPr dirty="0" sz="1100" spc="5">
                <a:latin typeface="Arial"/>
                <a:cs typeface="Arial"/>
              </a:rPr>
              <a:t>I </a:t>
            </a:r>
            <a:r>
              <a:rPr dirty="0" sz="1100" spc="-5">
                <a:latin typeface="Arial"/>
                <a:cs typeface="Arial"/>
              </a:rPr>
              <a:t>turn, </a:t>
            </a:r>
            <a:r>
              <a:rPr dirty="0" sz="1100" spc="-15">
                <a:latin typeface="Arial"/>
                <a:cs typeface="Arial"/>
              </a:rPr>
              <a:t>divided </a:t>
            </a:r>
            <a:r>
              <a:rPr dirty="0" sz="1100">
                <a:latin typeface="Arial"/>
                <a:cs typeface="Arial"/>
              </a:rPr>
              <a:t>to </a:t>
            </a:r>
            <a:r>
              <a:rPr dirty="0" sz="1100" spc="-5">
                <a:latin typeface="Arial"/>
                <a:cs typeface="Arial"/>
              </a:rPr>
              <a:t>the</a:t>
            </a:r>
            <a:r>
              <a:rPr dirty="0" sz="1100" spc="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vein?</a:t>
            </a:r>
            <a:endParaRPr sz="1100">
              <a:latin typeface="Arial"/>
              <a:cs typeface="Arial"/>
            </a:endParaRPr>
          </a:p>
          <a:p>
            <a:pPr algn="ctr" marL="3175">
              <a:lnSpc>
                <a:spcPct val="100000"/>
              </a:lnSpc>
              <a:spcBef>
                <a:spcPts val="860"/>
              </a:spcBef>
            </a:pPr>
            <a:r>
              <a:rPr dirty="0" sz="1100" spc="5">
                <a:latin typeface="Arial"/>
                <a:cs typeface="Arial"/>
              </a:rPr>
              <a:t>I who </a:t>
            </a:r>
            <a:r>
              <a:rPr dirty="0" sz="1100" spc="-15">
                <a:latin typeface="Arial"/>
                <a:cs typeface="Arial"/>
              </a:rPr>
              <a:t>have</a:t>
            </a:r>
            <a:r>
              <a:rPr dirty="0" sz="1100" spc="-35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cursed</a:t>
            </a:r>
            <a:endParaRPr sz="1100">
              <a:latin typeface="Arial"/>
              <a:cs typeface="Arial"/>
            </a:endParaRPr>
          </a:p>
          <a:p>
            <a:pPr algn="ctr" marL="12065" marR="5080" indent="-8890">
              <a:lnSpc>
                <a:spcPct val="162100"/>
              </a:lnSpc>
              <a:spcBef>
                <a:spcPts val="35"/>
              </a:spcBef>
            </a:pP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 spc="-10">
                <a:latin typeface="Arial"/>
                <a:cs typeface="Arial"/>
              </a:rPr>
              <a:t>drunken </a:t>
            </a:r>
            <a:r>
              <a:rPr dirty="0" sz="1100" spc="-5">
                <a:latin typeface="Arial"/>
                <a:cs typeface="Arial"/>
              </a:rPr>
              <a:t>officer of </a:t>
            </a:r>
            <a:r>
              <a:rPr dirty="0" sz="1100" spc="5">
                <a:latin typeface="Arial"/>
                <a:cs typeface="Arial"/>
              </a:rPr>
              <a:t>British </a:t>
            </a:r>
            <a:r>
              <a:rPr dirty="0" sz="1100" spc="-10">
                <a:latin typeface="Arial"/>
                <a:cs typeface="Arial"/>
              </a:rPr>
              <a:t>rule, </a:t>
            </a:r>
            <a:r>
              <a:rPr dirty="0" sz="1100" spc="-5">
                <a:latin typeface="Arial"/>
                <a:cs typeface="Arial"/>
              </a:rPr>
              <a:t>how </a:t>
            </a:r>
            <a:r>
              <a:rPr dirty="0" sz="1100" spc="10">
                <a:latin typeface="Arial"/>
                <a:cs typeface="Arial"/>
              </a:rPr>
              <a:t>choose  </a:t>
            </a:r>
            <a:r>
              <a:rPr dirty="0" sz="1100">
                <a:latin typeface="Arial"/>
                <a:cs typeface="Arial"/>
              </a:rPr>
              <a:t>Between </a:t>
            </a:r>
            <a:r>
              <a:rPr dirty="0" sz="1100" spc="-10">
                <a:latin typeface="Arial"/>
                <a:cs typeface="Arial"/>
              </a:rPr>
              <a:t>this </a:t>
            </a:r>
            <a:r>
              <a:rPr dirty="0" sz="1100" spc="-5">
                <a:latin typeface="Arial"/>
                <a:cs typeface="Arial"/>
              </a:rPr>
              <a:t>Africa </a:t>
            </a:r>
            <a:r>
              <a:rPr dirty="0" sz="1100" spc="-10">
                <a:latin typeface="Arial"/>
                <a:cs typeface="Arial"/>
              </a:rPr>
              <a:t>and </a:t>
            </a:r>
            <a:r>
              <a:rPr dirty="0" sz="1100" spc="-5">
                <a:latin typeface="Arial"/>
                <a:cs typeface="Arial"/>
              </a:rPr>
              <a:t>the </a:t>
            </a:r>
            <a:r>
              <a:rPr dirty="0" sz="1100">
                <a:latin typeface="Arial"/>
                <a:cs typeface="Arial"/>
              </a:rPr>
              <a:t>English </a:t>
            </a:r>
            <a:r>
              <a:rPr dirty="0" sz="1100" spc="-10">
                <a:latin typeface="Arial"/>
                <a:cs typeface="Arial"/>
              </a:rPr>
              <a:t>tongue </a:t>
            </a:r>
            <a:r>
              <a:rPr dirty="0" sz="1100" spc="5">
                <a:latin typeface="Arial"/>
                <a:cs typeface="Arial"/>
              </a:rPr>
              <a:t>I </a:t>
            </a:r>
            <a:r>
              <a:rPr dirty="0" sz="1100" spc="-15">
                <a:latin typeface="Arial"/>
                <a:cs typeface="Arial"/>
              </a:rPr>
              <a:t>love?  </a:t>
            </a:r>
            <a:r>
              <a:rPr dirty="0" sz="1100">
                <a:latin typeface="Arial"/>
                <a:cs typeface="Arial"/>
              </a:rPr>
              <a:t>Betray </a:t>
            </a:r>
            <a:r>
              <a:rPr dirty="0" sz="1100" spc="-5">
                <a:latin typeface="Arial"/>
                <a:cs typeface="Arial"/>
              </a:rPr>
              <a:t>them </a:t>
            </a:r>
            <a:r>
              <a:rPr dirty="0" sz="1100" spc="-10">
                <a:latin typeface="Arial"/>
                <a:cs typeface="Arial"/>
              </a:rPr>
              <a:t>both, </a:t>
            </a:r>
            <a:r>
              <a:rPr dirty="0" sz="1100" spc="-5">
                <a:latin typeface="Arial"/>
                <a:cs typeface="Arial"/>
              </a:rPr>
              <a:t>or </a:t>
            </a:r>
            <a:r>
              <a:rPr dirty="0" sz="1100" spc="-15">
                <a:latin typeface="Arial"/>
                <a:cs typeface="Arial"/>
              </a:rPr>
              <a:t>give </a:t>
            </a:r>
            <a:r>
              <a:rPr dirty="0" sz="1100" spc="5">
                <a:latin typeface="Arial"/>
                <a:cs typeface="Arial"/>
              </a:rPr>
              <a:t>back </a:t>
            </a:r>
            <a:r>
              <a:rPr dirty="0" sz="1100">
                <a:latin typeface="Arial"/>
                <a:cs typeface="Arial"/>
              </a:rPr>
              <a:t>what </a:t>
            </a:r>
            <a:r>
              <a:rPr dirty="0" sz="1100" spc="-10">
                <a:latin typeface="Arial"/>
                <a:cs typeface="Arial"/>
              </a:rPr>
              <a:t>they</a:t>
            </a:r>
            <a:r>
              <a:rPr dirty="0" sz="1100" spc="2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give?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09825" y="2246883"/>
            <a:ext cx="2741930" cy="4730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1100" spc="-20">
                <a:latin typeface="Arial"/>
                <a:cs typeface="Arial"/>
              </a:rPr>
              <a:t>How </a:t>
            </a:r>
            <a:r>
              <a:rPr dirty="0" sz="1100" spc="15">
                <a:latin typeface="Arial"/>
                <a:cs typeface="Arial"/>
              </a:rPr>
              <a:t>can </a:t>
            </a:r>
            <a:r>
              <a:rPr dirty="0" sz="1100" spc="5">
                <a:latin typeface="Arial"/>
                <a:cs typeface="Arial"/>
              </a:rPr>
              <a:t>I face </a:t>
            </a:r>
            <a:r>
              <a:rPr dirty="0" sz="1100" spc="20">
                <a:latin typeface="Arial"/>
                <a:cs typeface="Arial"/>
              </a:rPr>
              <a:t>such </a:t>
            </a:r>
            <a:r>
              <a:rPr dirty="0" sz="1100" spc="-10">
                <a:latin typeface="Arial"/>
                <a:cs typeface="Arial"/>
              </a:rPr>
              <a:t>slaughter and </a:t>
            </a:r>
            <a:r>
              <a:rPr dirty="0" sz="1100" spc="-5">
                <a:latin typeface="Arial"/>
                <a:cs typeface="Arial"/>
              </a:rPr>
              <a:t>be</a:t>
            </a:r>
            <a:r>
              <a:rPr dirty="0" sz="1100" spc="-12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cool?</a:t>
            </a:r>
            <a:endParaRPr sz="11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855"/>
              </a:spcBef>
            </a:pPr>
            <a:r>
              <a:rPr dirty="0" sz="1100" spc="-20">
                <a:latin typeface="Arial"/>
                <a:cs typeface="Arial"/>
              </a:rPr>
              <a:t>How </a:t>
            </a:r>
            <a:r>
              <a:rPr dirty="0" sz="1100" spc="15">
                <a:latin typeface="Arial"/>
                <a:cs typeface="Arial"/>
              </a:rPr>
              <a:t>can </a:t>
            </a:r>
            <a:r>
              <a:rPr dirty="0" sz="1100" spc="5">
                <a:latin typeface="Arial"/>
                <a:cs typeface="Arial"/>
              </a:rPr>
              <a:t>I </a:t>
            </a:r>
            <a:r>
              <a:rPr dirty="0" sz="1100" spc="-5">
                <a:latin typeface="Arial"/>
                <a:cs typeface="Arial"/>
              </a:rPr>
              <a:t>turn </a:t>
            </a:r>
            <a:r>
              <a:rPr dirty="0" sz="1100">
                <a:latin typeface="Arial"/>
                <a:cs typeface="Arial"/>
              </a:rPr>
              <a:t>from </a:t>
            </a:r>
            <a:r>
              <a:rPr dirty="0" sz="1100" spc="-5">
                <a:latin typeface="Arial"/>
                <a:cs typeface="Arial"/>
              </a:rPr>
              <a:t>Africa </a:t>
            </a:r>
            <a:r>
              <a:rPr dirty="0" sz="1100" spc="-10">
                <a:latin typeface="Arial"/>
                <a:cs typeface="Arial"/>
              </a:rPr>
              <a:t>and</a:t>
            </a:r>
            <a:r>
              <a:rPr dirty="0" sz="1100" spc="-55">
                <a:latin typeface="Arial"/>
                <a:cs typeface="Arial"/>
              </a:rPr>
              <a:t> </a:t>
            </a:r>
            <a:r>
              <a:rPr dirty="0" sz="1100" spc="-15">
                <a:latin typeface="Arial"/>
                <a:cs typeface="Arial"/>
              </a:rPr>
              <a:t>live?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052" y="3524313"/>
            <a:ext cx="2803525" cy="1139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3600" spc="-75">
                <a:solidFill>
                  <a:srgbClr val="404040"/>
                </a:solidFill>
                <a:latin typeface="Calibri"/>
                <a:cs typeface="Calibri"/>
              </a:rPr>
              <a:t>SCRUTINIZE</a:t>
            </a:r>
            <a:r>
              <a:rPr dirty="0" sz="3600" spc="14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3600" spc="-45">
                <a:solidFill>
                  <a:srgbClr val="404040"/>
                </a:solidFill>
                <a:latin typeface="Calibri"/>
                <a:cs typeface="Calibri"/>
              </a:rPr>
              <a:t>IT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85"/>
              </a:spcBef>
            </a:pPr>
            <a:r>
              <a:rPr dirty="0" sz="1800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1800">
                <a:solidFill>
                  <a:srgbClr val="DFDF0A"/>
                </a:solidFill>
                <a:latin typeface="Times New Roman"/>
                <a:cs typeface="Times New Roman"/>
              </a:rPr>
              <a:t> </a:t>
            </a:r>
            <a:r>
              <a:rPr dirty="0" sz="1800" spc="5">
                <a:latin typeface="Calibri"/>
                <a:cs typeface="Calibri"/>
              </a:rPr>
              <a:t>TITLE </a:t>
            </a:r>
            <a:r>
              <a:rPr dirty="0" sz="1800">
                <a:latin typeface="Calibri"/>
                <a:cs typeface="Calibri"/>
              </a:rPr>
              <a:t>&amp;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BACKGROUND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2044" y="4677664"/>
            <a:ext cx="5544185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5">
                <a:latin typeface="Calibri"/>
                <a:cs typeface="Calibri"/>
              </a:rPr>
              <a:t>he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title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of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this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poem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‘A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FAR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CRY</a:t>
            </a:r>
            <a:r>
              <a:rPr dirty="0" sz="1100" spc="-1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FROM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AFRICA’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means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different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story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from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Africa.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Derek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focuses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969" y="5039995"/>
            <a:ext cx="4936490" cy="1968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5">
                <a:latin typeface="Calibri"/>
                <a:cs typeface="Calibri"/>
              </a:rPr>
              <a:t>impartially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on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savage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massacre.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poem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filled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with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pain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and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craving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for</a:t>
            </a:r>
            <a:r>
              <a:rPr dirty="0" sz="1100" spc="-11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blood.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969" y="4553902"/>
            <a:ext cx="5764530" cy="5632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500" spc="15">
                <a:latin typeface="Calibri"/>
                <a:cs typeface="Calibri"/>
              </a:rPr>
              <a:t>T</a:t>
            </a:r>
            <a:r>
              <a:rPr dirty="0" sz="1100" spc="15">
                <a:latin typeface="Calibri"/>
                <a:cs typeface="Calibri"/>
              </a:rPr>
              <a:t>o</a:t>
            </a:r>
            <a:r>
              <a:rPr dirty="0" sz="1100" spc="10">
                <a:latin typeface="Calibri"/>
                <a:cs typeface="Calibri"/>
              </a:rPr>
              <a:t>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th</a:t>
            </a:r>
            <a:r>
              <a:rPr dirty="0" sz="1100" spc="10">
                <a:latin typeface="Calibri"/>
                <a:cs typeface="Calibri"/>
              </a:rPr>
              <a:t>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45">
                <a:latin typeface="Calibri"/>
                <a:cs typeface="Calibri"/>
              </a:rPr>
              <a:t>e</a:t>
            </a:r>
            <a:r>
              <a:rPr dirty="0" sz="1100" spc="25">
                <a:latin typeface="Calibri"/>
                <a:cs typeface="Calibri"/>
              </a:rPr>
              <a:t>v</a:t>
            </a:r>
            <a:r>
              <a:rPr dirty="0" sz="1100" spc="45">
                <a:latin typeface="Calibri"/>
                <a:cs typeface="Calibri"/>
              </a:rPr>
              <a:t>e</a:t>
            </a:r>
            <a:r>
              <a:rPr dirty="0" sz="1100" spc="15">
                <a:latin typeface="Calibri"/>
                <a:cs typeface="Calibri"/>
              </a:rPr>
              <a:t>n</a:t>
            </a:r>
            <a:r>
              <a:rPr dirty="0" sz="1100" spc="5">
                <a:latin typeface="Calibri"/>
                <a:cs typeface="Calibri"/>
              </a:rPr>
              <a:t>ts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o</a:t>
            </a:r>
            <a:r>
              <a:rPr dirty="0" sz="1100" spc="5">
                <a:latin typeface="Calibri"/>
                <a:cs typeface="Calibri"/>
              </a:rPr>
              <a:t>f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M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40">
                <a:latin typeface="Calibri"/>
                <a:cs typeface="Calibri"/>
              </a:rPr>
              <a:t>u-</a:t>
            </a:r>
            <a:r>
              <a:rPr dirty="0" sz="1100" spc="-45">
                <a:latin typeface="Calibri"/>
                <a:cs typeface="Calibri"/>
              </a:rPr>
              <a:t>M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10">
                <a:latin typeface="Calibri"/>
                <a:cs typeface="Calibri"/>
              </a:rPr>
              <a:t>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up</a:t>
            </a:r>
            <a:r>
              <a:rPr dirty="0" sz="1100" spc="-15">
                <a:latin typeface="Calibri"/>
                <a:cs typeface="Calibri"/>
              </a:rPr>
              <a:t>r</a:t>
            </a:r>
            <a:r>
              <a:rPr dirty="0" sz="1100" spc="45">
                <a:latin typeface="Calibri"/>
                <a:cs typeface="Calibri"/>
              </a:rPr>
              <a:t>i</a:t>
            </a:r>
            <a:r>
              <a:rPr dirty="0" sz="1100" spc="10">
                <a:latin typeface="Calibri"/>
                <a:cs typeface="Calibri"/>
              </a:rPr>
              <a:t>s</a:t>
            </a:r>
            <a:r>
              <a:rPr dirty="0" sz="1100" spc="45">
                <a:latin typeface="Calibri"/>
                <a:cs typeface="Calibri"/>
              </a:rPr>
              <a:t>i</a:t>
            </a:r>
            <a:r>
              <a:rPr dirty="0" sz="1100" spc="15">
                <a:latin typeface="Calibri"/>
                <a:cs typeface="Calibri"/>
              </a:rPr>
              <a:t>n</a:t>
            </a:r>
            <a:r>
              <a:rPr dirty="0" sz="1100" spc="5">
                <a:latin typeface="Calibri"/>
                <a:cs typeface="Calibri"/>
              </a:rPr>
              <a:t>g</a:t>
            </a:r>
            <a:r>
              <a:rPr dirty="0" sz="1100" spc="5">
                <a:latin typeface="Calibri"/>
                <a:cs typeface="Calibri"/>
              </a:rPr>
              <a:t>.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</a:t>
            </a:r>
            <a:r>
              <a:rPr dirty="0" sz="1100" spc="45">
                <a:latin typeface="Calibri"/>
                <a:cs typeface="Calibri"/>
              </a:rPr>
              <a:t>e</a:t>
            </a:r>
            <a:r>
              <a:rPr dirty="0" sz="1100" spc="45">
                <a:latin typeface="Calibri"/>
                <a:cs typeface="Calibri"/>
              </a:rPr>
              <a:t>i</a:t>
            </a:r>
            <a:r>
              <a:rPr dirty="0" sz="1100" spc="15">
                <a:latin typeface="Calibri"/>
                <a:cs typeface="Calibri"/>
              </a:rPr>
              <a:t>n</a:t>
            </a:r>
            <a:r>
              <a:rPr dirty="0" sz="1100" spc="10">
                <a:latin typeface="Calibri"/>
                <a:cs typeface="Calibri"/>
              </a:rPr>
              <a:t>g</a:t>
            </a:r>
            <a:r>
              <a:rPr dirty="0" sz="1100" spc="12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</a:t>
            </a:r>
            <a:r>
              <a:rPr dirty="0" sz="1100" spc="25">
                <a:latin typeface="Calibri"/>
                <a:cs typeface="Calibri"/>
              </a:rPr>
              <a:t>y</a:t>
            </a:r>
            <a:r>
              <a:rPr dirty="0" sz="1100" spc="15">
                <a:latin typeface="Calibri"/>
                <a:cs typeface="Calibri"/>
              </a:rPr>
              <a:t>b</a:t>
            </a:r>
            <a:r>
              <a:rPr dirty="0" sz="1100" spc="-15">
                <a:latin typeface="Calibri"/>
                <a:cs typeface="Calibri"/>
              </a:rPr>
              <a:t>r</a:t>
            </a:r>
            <a:r>
              <a:rPr dirty="0" sz="1100" spc="45">
                <a:latin typeface="Calibri"/>
                <a:cs typeface="Calibri"/>
              </a:rPr>
              <a:t>i</a:t>
            </a:r>
            <a:r>
              <a:rPr dirty="0" sz="1100" spc="10">
                <a:latin typeface="Calibri"/>
                <a:cs typeface="Calibri"/>
              </a:rPr>
              <a:t>d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o</a:t>
            </a:r>
            <a:r>
              <a:rPr dirty="0" sz="1100" spc="5">
                <a:latin typeface="Calibri"/>
                <a:cs typeface="Calibri"/>
              </a:rPr>
              <a:t>f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bo</a:t>
            </a:r>
            <a:r>
              <a:rPr dirty="0" sz="1100" spc="10">
                <a:latin typeface="Calibri"/>
                <a:cs typeface="Calibri"/>
              </a:rPr>
              <a:t>th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2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</a:t>
            </a:r>
            <a:r>
              <a:rPr dirty="0" sz="1100" spc="45">
                <a:latin typeface="Calibri"/>
                <a:cs typeface="Calibri"/>
              </a:rPr>
              <a:t>l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-20">
                <a:latin typeface="Calibri"/>
                <a:cs typeface="Calibri"/>
              </a:rPr>
              <a:t>c</a:t>
            </a:r>
            <a:r>
              <a:rPr dirty="0" sz="1100" spc="10">
                <a:latin typeface="Calibri"/>
                <a:cs typeface="Calibri"/>
              </a:rPr>
              <a:t>k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</a:t>
            </a:r>
            <a:r>
              <a:rPr dirty="0" sz="1100" spc="15">
                <a:latin typeface="Calibri"/>
                <a:cs typeface="Calibri"/>
              </a:rPr>
              <a:t>n</a:t>
            </a:r>
            <a:r>
              <a:rPr dirty="0" sz="1100" spc="10">
                <a:latin typeface="Calibri"/>
                <a:cs typeface="Calibri"/>
              </a:rPr>
              <a:t>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w</a:t>
            </a:r>
            <a:r>
              <a:rPr dirty="0" sz="1100" spc="15">
                <a:latin typeface="Calibri"/>
                <a:cs typeface="Calibri"/>
              </a:rPr>
              <a:t>h</a:t>
            </a:r>
            <a:r>
              <a:rPr dirty="0" sz="1100" spc="45">
                <a:latin typeface="Calibri"/>
                <a:cs typeface="Calibri"/>
              </a:rPr>
              <a:t>i</a:t>
            </a:r>
            <a:r>
              <a:rPr dirty="0" sz="1100" spc="5">
                <a:latin typeface="Calibri"/>
                <a:cs typeface="Calibri"/>
              </a:rPr>
              <a:t>t</a:t>
            </a:r>
            <a:r>
              <a:rPr dirty="0" sz="1100" spc="55">
                <a:latin typeface="Calibri"/>
                <a:cs typeface="Calibri"/>
              </a:rPr>
              <a:t>e</a:t>
            </a:r>
            <a:r>
              <a:rPr dirty="0" sz="1100" spc="5">
                <a:latin typeface="Calibri"/>
                <a:cs typeface="Calibri"/>
              </a:rPr>
              <a:t>,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</a:t>
            </a:r>
            <a:r>
              <a:rPr dirty="0" sz="1100" spc="10">
                <a:latin typeface="Calibri"/>
                <a:cs typeface="Calibri"/>
              </a:rPr>
              <a:t>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c</a:t>
            </a:r>
            <a:r>
              <a:rPr dirty="0" sz="1100" spc="15">
                <a:latin typeface="Calibri"/>
                <a:cs typeface="Calibri"/>
              </a:rPr>
              <a:t>o</a:t>
            </a:r>
            <a:r>
              <a:rPr dirty="0" sz="1100" spc="20">
                <a:latin typeface="Calibri"/>
                <a:cs typeface="Calibri"/>
              </a:rPr>
              <a:t>mm</a:t>
            </a:r>
            <a:r>
              <a:rPr dirty="0" sz="1100" spc="50">
                <a:latin typeface="Calibri"/>
                <a:cs typeface="Calibri"/>
              </a:rPr>
              <a:t>e</a:t>
            </a:r>
            <a:r>
              <a:rPr dirty="0" sz="1100" spc="-60">
                <a:latin typeface="Calibri"/>
                <a:cs typeface="Calibri"/>
              </a:rPr>
              <a:t>n</a:t>
            </a:r>
            <a:r>
              <a:rPr dirty="0" sz="1100" spc="-75">
                <a:latin typeface="Calibri"/>
                <a:cs typeface="Calibri"/>
              </a:rPr>
              <a:t>t</a:t>
            </a:r>
            <a:r>
              <a:rPr dirty="0" sz="1100" spc="5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4052" y="5735112"/>
            <a:ext cx="5952490" cy="266700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800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1800" spc="-10">
                <a:solidFill>
                  <a:srgbClr val="DFDF0A"/>
                </a:solidFill>
                <a:latin typeface="Times New Roman"/>
                <a:cs typeface="Times New Roman"/>
              </a:rPr>
              <a:t> </a:t>
            </a:r>
            <a:r>
              <a:rPr dirty="0" sz="1800" spc="5">
                <a:latin typeface="Calibri"/>
                <a:cs typeface="Calibri"/>
              </a:rPr>
              <a:t>SUMMARY</a:t>
            </a:r>
            <a:endParaRPr sz="1800">
              <a:latin typeface="Calibri"/>
              <a:cs typeface="Calibri"/>
            </a:endParaRPr>
          </a:p>
          <a:p>
            <a:pPr marL="241300" marR="5080">
              <a:lnSpc>
                <a:spcPct val="108100"/>
              </a:lnSpc>
              <a:spcBef>
                <a:spcPts val="155"/>
              </a:spcBef>
            </a:pPr>
            <a:r>
              <a:rPr dirty="0" sz="1100" spc="5">
                <a:latin typeface="Calibri"/>
                <a:cs typeface="Calibri"/>
              </a:rPr>
              <a:t>The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poem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divided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divided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into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two.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first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two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stanzas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focuses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on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Kenyan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conflict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and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35">
                <a:latin typeface="Calibri"/>
                <a:cs typeface="Calibri"/>
              </a:rPr>
              <a:t>the  </a:t>
            </a:r>
            <a:r>
              <a:rPr dirty="0" sz="1100" spc="25">
                <a:latin typeface="Calibri"/>
                <a:cs typeface="Calibri"/>
              </a:rPr>
              <a:t>next </a:t>
            </a:r>
            <a:r>
              <a:rPr dirty="0" sz="1100" spc="15">
                <a:latin typeface="Calibri"/>
                <a:cs typeface="Calibri"/>
              </a:rPr>
              <a:t>two </a:t>
            </a:r>
            <a:r>
              <a:rPr dirty="0" sz="1100" spc="5">
                <a:latin typeface="Calibri"/>
                <a:cs typeface="Calibri"/>
              </a:rPr>
              <a:t>stanza </a:t>
            </a:r>
            <a:r>
              <a:rPr dirty="0" sz="1100" spc="20">
                <a:latin typeface="Calibri"/>
                <a:cs typeface="Calibri"/>
              </a:rPr>
              <a:t>refers </a:t>
            </a:r>
            <a:r>
              <a:rPr dirty="0" sz="1100" spc="10">
                <a:latin typeface="Calibri"/>
                <a:cs typeface="Calibri"/>
              </a:rPr>
              <a:t>to the </a:t>
            </a:r>
            <a:r>
              <a:rPr dirty="0" sz="1100" spc="20">
                <a:latin typeface="Calibri"/>
                <a:cs typeface="Calibri"/>
              </a:rPr>
              <a:t>poets own roles. </a:t>
            </a:r>
            <a:r>
              <a:rPr dirty="0" sz="1100" spc="5">
                <a:latin typeface="Calibri"/>
                <a:cs typeface="Calibri"/>
              </a:rPr>
              <a:t>The </a:t>
            </a:r>
            <a:r>
              <a:rPr dirty="0" sz="1100" spc="10">
                <a:latin typeface="Calibri"/>
                <a:cs typeface="Calibri"/>
              </a:rPr>
              <a:t>insider/outside </a:t>
            </a:r>
            <a:r>
              <a:rPr dirty="0" sz="1100" spc="15">
                <a:latin typeface="Calibri"/>
                <a:cs typeface="Calibri"/>
              </a:rPr>
              <a:t>role </a:t>
            </a:r>
            <a:r>
              <a:rPr dirty="0" sz="1100">
                <a:latin typeface="Calibri"/>
                <a:cs typeface="Calibri"/>
              </a:rPr>
              <a:t>which </a:t>
            </a:r>
            <a:r>
              <a:rPr dirty="0" sz="1100" spc="5">
                <a:latin typeface="Calibri"/>
                <a:cs typeface="Calibri"/>
              </a:rPr>
              <a:t>has </a:t>
            </a:r>
            <a:r>
              <a:rPr dirty="0" sz="1100" spc="20">
                <a:latin typeface="Calibri"/>
                <a:cs typeface="Calibri"/>
              </a:rPr>
              <a:t>affected his  feelings. </a:t>
            </a:r>
            <a:r>
              <a:rPr dirty="0" sz="1100" spc="5">
                <a:latin typeface="Calibri"/>
                <a:cs typeface="Calibri"/>
              </a:rPr>
              <a:t>The </a:t>
            </a:r>
            <a:r>
              <a:rPr dirty="0" sz="1100" spc="15">
                <a:latin typeface="Calibri"/>
                <a:cs typeface="Calibri"/>
              </a:rPr>
              <a:t>colonial </a:t>
            </a:r>
            <a:r>
              <a:rPr dirty="0" sz="1100" spc="5">
                <a:latin typeface="Calibri"/>
                <a:cs typeface="Calibri"/>
              </a:rPr>
              <a:t>policy </a:t>
            </a:r>
            <a:r>
              <a:rPr dirty="0" sz="1100" spc="10">
                <a:latin typeface="Calibri"/>
                <a:cs typeface="Calibri"/>
              </a:rPr>
              <a:t>says </a:t>
            </a:r>
            <a:r>
              <a:rPr dirty="0" sz="1100" spc="5">
                <a:latin typeface="Calibri"/>
                <a:cs typeface="Calibri"/>
              </a:rPr>
              <a:t>that </a:t>
            </a:r>
            <a:r>
              <a:rPr dirty="0" sz="1100" spc="20">
                <a:latin typeface="Calibri"/>
                <a:cs typeface="Calibri"/>
              </a:rPr>
              <a:t>killing </a:t>
            </a:r>
            <a:r>
              <a:rPr dirty="0" sz="1100" spc="10">
                <a:latin typeface="Calibri"/>
                <a:cs typeface="Calibri"/>
              </a:rPr>
              <a:t>children </a:t>
            </a:r>
            <a:r>
              <a:rPr dirty="0" sz="1100" spc="25">
                <a:latin typeface="Calibri"/>
                <a:cs typeface="Calibri"/>
              </a:rPr>
              <a:t>is </a:t>
            </a:r>
            <a:r>
              <a:rPr dirty="0" sz="1100" spc="5">
                <a:latin typeface="Calibri"/>
                <a:cs typeface="Calibri"/>
              </a:rPr>
              <a:t>prohibited </a:t>
            </a:r>
            <a:r>
              <a:rPr dirty="0" sz="1100" spc="10">
                <a:latin typeface="Calibri"/>
                <a:cs typeface="Calibri"/>
              </a:rPr>
              <a:t>but the black </a:t>
            </a:r>
            <a:r>
              <a:rPr dirty="0" sz="1100" spc="25">
                <a:latin typeface="Calibri"/>
                <a:cs typeface="Calibri"/>
              </a:rPr>
              <a:t>people </a:t>
            </a:r>
            <a:r>
              <a:rPr dirty="0" sz="1100" spc="5">
                <a:latin typeface="Calibri"/>
                <a:cs typeface="Calibri"/>
              </a:rPr>
              <a:t>has </a:t>
            </a:r>
            <a:r>
              <a:rPr dirty="0" sz="1100" spc="20">
                <a:latin typeface="Calibri"/>
                <a:cs typeface="Calibri"/>
              </a:rPr>
              <a:t>buried  </a:t>
            </a:r>
            <a:r>
              <a:rPr dirty="0" sz="1100" spc="5">
                <a:latin typeface="Calibri"/>
                <a:cs typeface="Calibri"/>
              </a:rPr>
              <a:t>that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rule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below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their</a:t>
            </a:r>
            <a:r>
              <a:rPr dirty="0" sz="1100" spc="-114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feet.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“What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white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child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hacked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in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bed”?</a:t>
            </a:r>
            <a:r>
              <a:rPr dirty="0" sz="1100" spc="14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Dead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bodies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of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white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are  </a:t>
            </a:r>
            <a:r>
              <a:rPr dirty="0" sz="1100" spc="10">
                <a:latin typeface="Calibri"/>
                <a:cs typeface="Calibri"/>
              </a:rPr>
              <a:t>scattered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throughout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place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like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ibises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eggs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thrashed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out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by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beaters.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Ibises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eggs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are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metaphors  </a:t>
            </a:r>
            <a:r>
              <a:rPr dirty="0" sz="1100" spc="20">
                <a:latin typeface="Calibri"/>
                <a:cs typeface="Calibri"/>
              </a:rPr>
              <a:t>for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white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children.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The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beaters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are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Africans.</a:t>
            </a:r>
            <a:endParaRPr sz="1100">
              <a:latin typeface="Calibri"/>
              <a:cs typeface="Calibri"/>
            </a:endParaRPr>
          </a:p>
          <a:p>
            <a:pPr marL="241300" marR="41275">
              <a:lnSpc>
                <a:spcPct val="109200"/>
              </a:lnSpc>
              <a:spcBef>
                <a:spcPts val="885"/>
              </a:spcBef>
            </a:pPr>
            <a:r>
              <a:rPr dirty="0" sz="1100" spc="15">
                <a:latin typeface="Calibri"/>
                <a:cs typeface="Calibri"/>
              </a:rPr>
              <a:t>Then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Derek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leaps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into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the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topic</a:t>
            </a:r>
            <a:r>
              <a:rPr dirty="0" sz="1100" spc="-12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where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says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can’t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choose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who’s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right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wrong.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“The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gorilla  wrestles </a:t>
            </a:r>
            <a:r>
              <a:rPr dirty="0" sz="1100" spc="25">
                <a:latin typeface="Calibri"/>
                <a:cs typeface="Calibri"/>
              </a:rPr>
              <a:t>with </a:t>
            </a:r>
            <a:r>
              <a:rPr dirty="0" sz="1100" spc="1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superman”. </a:t>
            </a:r>
            <a:r>
              <a:rPr dirty="0" sz="1100" spc="15">
                <a:latin typeface="Calibri"/>
                <a:cs typeface="Calibri"/>
              </a:rPr>
              <a:t>This </a:t>
            </a:r>
            <a:r>
              <a:rPr dirty="0" sz="1100" spc="25">
                <a:latin typeface="Calibri"/>
                <a:cs typeface="Calibri"/>
              </a:rPr>
              <a:t>is </a:t>
            </a:r>
            <a:r>
              <a:rPr dirty="0" sz="1100" spc="10">
                <a:latin typeface="Calibri"/>
                <a:cs typeface="Calibri"/>
              </a:rPr>
              <a:t>a metaphorical </a:t>
            </a:r>
            <a:r>
              <a:rPr dirty="0" sz="1100" spc="5">
                <a:latin typeface="Calibri"/>
                <a:cs typeface="Calibri"/>
              </a:rPr>
              <a:t>sentence where </a:t>
            </a:r>
            <a:r>
              <a:rPr dirty="0" sz="1100" spc="10">
                <a:latin typeface="Calibri"/>
                <a:cs typeface="Calibri"/>
              </a:rPr>
              <a:t>the gorilla </a:t>
            </a:r>
            <a:r>
              <a:rPr dirty="0" sz="1100" spc="15">
                <a:latin typeface="Calibri"/>
                <a:cs typeface="Calibri"/>
              </a:rPr>
              <a:t>means </a:t>
            </a:r>
            <a:r>
              <a:rPr dirty="0" sz="1100" spc="10">
                <a:latin typeface="Calibri"/>
                <a:cs typeface="Calibri"/>
              </a:rPr>
              <a:t>the black  </a:t>
            </a:r>
            <a:r>
              <a:rPr dirty="0" sz="1100" spc="25">
                <a:latin typeface="Calibri"/>
                <a:cs typeface="Calibri"/>
              </a:rPr>
              <a:t>people </a:t>
            </a:r>
            <a:r>
              <a:rPr dirty="0" sz="1100" spc="5">
                <a:latin typeface="Calibri"/>
                <a:cs typeface="Calibri"/>
              </a:rPr>
              <a:t>and </a:t>
            </a:r>
            <a:r>
              <a:rPr dirty="0" sz="1100" spc="15">
                <a:latin typeface="Calibri"/>
                <a:cs typeface="Calibri"/>
              </a:rPr>
              <a:t>superman, </a:t>
            </a:r>
            <a:r>
              <a:rPr dirty="0" sz="1100" spc="10">
                <a:latin typeface="Calibri"/>
                <a:cs typeface="Calibri"/>
              </a:rPr>
              <a:t>the white. </a:t>
            </a:r>
            <a:r>
              <a:rPr dirty="0" sz="1100" spc="-5">
                <a:latin typeface="Calibri"/>
                <a:cs typeface="Calibri"/>
              </a:rPr>
              <a:t>He </a:t>
            </a:r>
            <a:r>
              <a:rPr dirty="0" sz="1100" spc="15">
                <a:latin typeface="Calibri"/>
                <a:cs typeface="Calibri"/>
              </a:rPr>
              <a:t>claims </a:t>
            </a:r>
            <a:r>
              <a:rPr dirty="0" sz="1100" spc="10">
                <a:latin typeface="Calibri"/>
                <a:cs typeface="Calibri"/>
              </a:rPr>
              <a:t>to </a:t>
            </a:r>
            <a:r>
              <a:rPr dirty="0" sz="1100" spc="15">
                <a:latin typeface="Calibri"/>
                <a:cs typeface="Calibri"/>
              </a:rPr>
              <a:t>be </a:t>
            </a:r>
            <a:r>
              <a:rPr dirty="0" sz="1100" spc="20">
                <a:latin typeface="Calibri"/>
                <a:cs typeface="Calibri"/>
              </a:rPr>
              <a:t>poisoned </a:t>
            </a:r>
            <a:r>
              <a:rPr dirty="0" sz="1100" spc="10">
                <a:latin typeface="Calibri"/>
                <a:cs typeface="Calibri"/>
              </a:rPr>
              <a:t>by the </a:t>
            </a:r>
            <a:r>
              <a:rPr dirty="0" sz="1100" spc="20">
                <a:latin typeface="Calibri"/>
                <a:cs typeface="Calibri"/>
              </a:rPr>
              <a:t>blood </a:t>
            </a:r>
            <a:r>
              <a:rPr dirty="0" sz="1100" spc="10">
                <a:latin typeface="Calibri"/>
                <a:cs typeface="Calibri"/>
              </a:rPr>
              <a:t>of both </a:t>
            </a:r>
            <a:r>
              <a:rPr dirty="0" sz="1100" spc="5">
                <a:latin typeface="Calibri"/>
                <a:cs typeface="Calibri"/>
              </a:rPr>
              <a:t>and </a:t>
            </a:r>
            <a:r>
              <a:rPr dirty="0" sz="1100" spc="15">
                <a:latin typeface="Calibri"/>
                <a:cs typeface="Calibri"/>
              </a:rPr>
              <a:t>he </a:t>
            </a:r>
            <a:r>
              <a:rPr dirty="0" sz="1100" spc="5">
                <a:latin typeface="Calibri"/>
                <a:cs typeface="Calibri"/>
              </a:rPr>
              <a:t>has </a:t>
            </a:r>
            <a:r>
              <a:rPr dirty="0" sz="1100" spc="15">
                <a:latin typeface="Calibri"/>
                <a:cs typeface="Calibri"/>
              </a:rPr>
              <a:t>no  option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to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select.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questions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how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to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choose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25">
                <a:latin typeface="Calibri"/>
                <a:cs typeface="Calibri"/>
              </a:rPr>
              <a:t>between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two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by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betraying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one.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Should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I</a:t>
            </a:r>
            <a:r>
              <a:rPr dirty="0" sz="1100" spc="-70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do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what</a:t>
            </a:r>
            <a:r>
              <a:rPr dirty="0" sz="1100" spc="-100">
                <a:latin typeface="Calibri"/>
                <a:cs typeface="Calibri"/>
              </a:rPr>
              <a:t> </a:t>
            </a:r>
            <a:r>
              <a:rPr dirty="0" sz="1100" spc="20">
                <a:latin typeface="Calibri"/>
                <a:cs typeface="Calibri"/>
              </a:rPr>
              <a:t>they  </a:t>
            </a:r>
            <a:r>
              <a:rPr dirty="0" sz="1100" spc="15">
                <a:latin typeface="Calibri"/>
                <a:cs typeface="Calibri"/>
              </a:rPr>
              <a:t>do? </a:t>
            </a:r>
            <a:r>
              <a:rPr dirty="0" sz="1100" spc="10">
                <a:latin typeface="Calibri"/>
                <a:cs typeface="Calibri"/>
              </a:rPr>
              <a:t>– </a:t>
            </a:r>
            <a:r>
              <a:rPr dirty="0" sz="1100" spc="-5">
                <a:latin typeface="Calibri"/>
                <a:cs typeface="Calibri"/>
              </a:rPr>
              <a:t>He </a:t>
            </a:r>
            <a:r>
              <a:rPr dirty="0" sz="1100" spc="20">
                <a:latin typeface="Calibri"/>
                <a:cs typeface="Calibri"/>
              </a:rPr>
              <a:t>questions. </a:t>
            </a:r>
            <a:r>
              <a:rPr dirty="0" sz="1100" spc="-5">
                <a:latin typeface="Calibri"/>
                <a:cs typeface="Calibri"/>
              </a:rPr>
              <a:t>He </a:t>
            </a:r>
            <a:r>
              <a:rPr dirty="0" sz="1100" spc="25">
                <a:latin typeface="Calibri"/>
                <a:cs typeface="Calibri"/>
              </a:rPr>
              <a:t>loves </a:t>
            </a:r>
            <a:r>
              <a:rPr dirty="0" sz="1100" spc="10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African </a:t>
            </a:r>
            <a:r>
              <a:rPr dirty="0" sz="1100" spc="10">
                <a:latin typeface="Calibri"/>
                <a:cs typeface="Calibri"/>
              </a:rPr>
              <a:t>culture </a:t>
            </a:r>
            <a:r>
              <a:rPr dirty="0" sz="1100" spc="5">
                <a:latin typeface="Calibri"/>
                <a:cs typeface="Calibri"/>
              </a:rPr>
              <a:t>and country </a:t>
            </a:r>
            <a:r>
              <a:rPr dirty="0" sz="1100" spc="10">
                <a:latin typeface="Calibri"/>
                <a:cs typeface="Calibri"/>
              </a:rPr>
              <a:t>but adores the </a:t>
            </a:r>
            <a:r>
              <a:rPr dirty="0" sz="1100" spc="15">
                <a:latin typeface="Calibri"/>
                <a:cs typeface="Calibri"/>
              </a:rPr>
              <a:t>English </a:t>
            </a:r>
            <a:r>
              <a:rPr dirty="0" sz="1100" spc="10">
                <a:latin typeface="Calibri"/>
                <a:cs typeface="Calibri"/>
              </a:rPr>
              <a:t>language  </a:t>
            </a:r>
            <a:r>
              <a:rPr dirty="0" sz="1100" spc="20">
                <a:latin typeface="Calibri"/>
                <a:cs typeface="Calibri"/>
              </a:rPr>
              <a:t>meanwhile.</a:t>
            </a:r>
            <a:r>
              <a:rPr dirty="0" sz="1100" spc="-7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has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no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options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but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bear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what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 spc="15">
                <a:latin typeface="Calibri"/>
                <a:cs typeface="Calibri"/>
              </a:rPr>
              <a:t>happens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because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40">
                <a:latin typeface="Calibri"/>
                <a:cs typeface="Calibri"/>
              </a:rPr>
              <a:t>he’s</a:t>
            </a:r>
            <a:r>
              <a:rPr dirty="0" sz="1100" spc="-95">
                <a:latin typeface="Calibri"/>
                <a:cs typeface="Calibri"/>
              </a:rPr>
              <a:t> </a:t>
            </a:r>
            <a:r>
              <a:rPr dirty="0" sz="1100" spc="30">
                <a:latin typeface="Calibri"/>
                <a:cs typeface="Calibri"/>
              </a:rPr>
              <a:t>ahybrid.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10684" y="2200655"/>
            <a:ext cx="1120140" cy="85725"/>
          </a:xfrm>
          <a:custGeom>
            <a:avLst/>
            <a:gdLst/>
            <a:ahLst/>
            <a:cxnLst/>
            <a:rect l="l" t="t" r="r" b="b"/>
            <a:pathLst>
              <a:path w="1120139" h="85725">
                <a:moveTo>
                  <a:pt x="1120139" y="2540"/>
                </a:moveTo>
                <a:lnTo>
                  <a:pt x="0" y="0"/>
                </a:lnTo>
                <a:lnTo>
                  <a:pt x="762" y="85598"/>
                </a:lnTo>
              </a:path>
            </a:pathLst>
          </a:custGeom>
          <a:ln w="953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72176" y="2147823"/>
            <a:ext cx="1695450" cy="295275"/>
          </a:xfrm>
          <a:prstGeom prst="rect">
            <a:avLst/>
          </a:prstGeom>
          <a:solidFill>
            <a:srgbClr val="C29300"/>
          </a:solidFill>
          <a:ln w="9534">
            <a:solidFill>
              <a:srgbClr val="7E7E7E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30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Massacre,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butchery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r>
              <a:rPr dirty="0" spc="10">
                <a:solidFill>
                  <a:srgbClr val="FFFFFF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4052" y="616267"/>
            <a:ext cx="19685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DFDF0A"/>
                </a:solidFill>
                <a:latin typeface="Symbol"/>
                <a:cs typeface="Symbol"/>
              </a:rPr>
              <a:t></a:t>
            </a:r>
            <a:r>
              <a:rPr dirty="0" sz="1800">
                <a:solidFill>
                  <a:srgbClr val="DFDF0A"/>
                </a:solidFill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Calibri"/>
                <a:cs typeface="Calibri"/>
              </a:rPr>
              <a:t>POSSIBLE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10">
                <a:latin typeface="Calibri"/>
                <a:cs typeface="Calibri"/>
              </a:rPr>
              <a:t>THEMES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887" y="1151641"/>
            <a:ext cx="1799589" cy="70866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790"/>
              </a:spcBef>
              <a:buClr>
                <a:srgbClr val="DFDF0A"/>
              </a:buClr>
              <a:buSzPct val="128571"/>
              <a:buFont typeface="Wingdings"/>
              <a:buChar char=""/>
              <a:tabLst>
                <a:tab pos="241300" algn="l"/>
              </a:tabLst>
            </a:pPr>
            <a:r>
              <a:rPr dirty="0" sz="1400" spc="15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z="1100" spc="15">
                <a:solidFill>
                  <a:srgbClr val="585858"/>
                </a:solidFill>
                <a:latin typeface="Calibri"/>
                <a:cs typeface="Calibri"/>
              </a:rPr>
              <a:t>RRATIONALITY</a:t>
            </a:r>
            <a:r>
              <a:rPr dirty="0" sz="1100" spc="-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585858"/>
                </a:solidFill>
                <a:latin typeface="Calibri"/>
                <a:cs typeface="Calibri"/>
              </a:rPr>
              <a:t>OF</a:t>
            </a:r>
            <a:r>
              <a:rPr dirty="0" sz="1100" spc="-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5">
                <a:solidFill>
                  <a:srgbClr val="585858"/>
                </a:solidFill>
                <a:latin typeface="Calibri"/>
                <a:cs typeface="Calibri"/>
              </a:rPr>
              <a:t>PEOPLE</a:t>
            </a:r>
            <a:endParaRPr sz="11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245"/>
              </a:spcBef>
              <a:buClr>
                <a:srgbClr val="DFDF0A"/>
              </a:buClr>
              <a:buSzPct val="128571"/>
              <a:buFont typeface="Wingdings"/>
              <a:buChar char=""/>
              <a:tabLst>
                <a:tab pos="241300" algn="l"/>
              </a:tabLst>
            </a:pPr>
            <a:r>
              <a:rPr dirty="0" sz="1400" spc="-1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z="1100" spc="-10">
                <a:solidFill>
                  <a:srgbClr val="585858"/>
                </a:solidFill>
                <a:latin typeface="Calibri"/>
                <a:cs typeface="Calibri"/>
              </a:rPr>
              <a:t>ULTURAL</a:t>
            </a:r>
            <a:r>
              <a:rPr dirty="0" sz="110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585858"/>
                </a:solidFill>
                <a:latin typeface="Calibri"/>
                <a:cs typeface="Calibri"/>
              </a:rPr>
              <a:t>VIOLENCE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93384" y="6339840"/>
            <a:ext cx="38100" cy="171450"/>
          </a:xfrm>
          <a:custGeom>
            <a:avLst/>
            <a:gdLst/>
            <a:ahLst/>
            <a:cxnLst/>
            <a:rect l="l" t="t" r="r" b="b"/>
            <a:pathLst>
              <a:path w="38100" h="171450">
                <a:moveTo>
                  <a:pt x="38100" y="0"/>
                </a:moveTo>
                <a:lnTo>
                  <a:pt x="0" y="0"/>
                </a:lnTo>
                <a:lnTo>
                  <a:pt x="0" y="171450"/>
                </a:lnTo>
                <a:lnTo>
                  <a:pt x="38100" y="171450"/>
                </a:lnTo>
                <a:lnTo>
                  <a:pt x="38100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969" y="5945631"/>
            <a:ext cx="5772150" cy="568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8100"/>
              </a:lnSpc>
              <a:spcBef>
                <a:spcPts val="95"/>
              </a:spcBef>
            </a:pPr>
            <a:r>
              <a:rPr dirty="0" sz="1100" spc="10">
                <a:solidFill>
                  <a:srgbClr val="404040"/>
                </a:solidFill>
                <a:latin typeface="Calibri"/>
                <a:cs typeface="Calibri"/>
              </a:rPr>
              <a:t>SCRUTINIZING</a:t>
            </a:r>
            <a:r>
              <a:rPr dirty="0" sz="1100" spc="-12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404040"/>
                </a:solidFill>
                <a:latin typeface="Calibri"/>
                <a:cs typeface="Calibri"/>
              </a:rPr>
              <a:t>by</a:t>
            </a:r>
            <a:r>
              <a:rPr dirty="0" sz="11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15" i="1">
                <a:solidFill>
                  <a:srgbClr val="404040"/>
                </a:solidFill>
                <a:latin typeface="Calibri"/>
                <a:cs typeface="Calibri"/>
                <a:hlinkClick r:id="rId2"/>
              </a:rPr>
              <a:t>Andrew</a:t>
            </a:r>
            <a:r>
              <a:rPr dirty="0" sz="1100" spc="-80" i="1">
                <a:solidFill>
                  <a:srgbClr val="404040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100" spc="15" i="1">
                <a:solidFill>
                  <a:srgbClr val="404040"/>
                </a:solidFill>
                <a:latin typeface="Calibri"/>
                <a:cs typeface="Calibri"/>
                <a:hlinkClick r:id="rId2"/>
              </a:rPr>
              <a:t>Eugene</a:t>
            </a:r>
            <a:r>
              <a:rPr dirty="0" sz="1100" spc="-95" i="1">
                <a:solidFill>
                  <a:srgbClr val="404040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100" spc="25">
                <a:solidFill>
                  <a:srgbClr val="404040"/>
                </a:solidFill>
                <a:latin typeface="Calibri"/>
                <a:cs typeface="Calibri"/>
              </a:rPr>
              <a:t>is</a:t>
            </a:r>
            <a:r>
              <a:rPr dirty="0" sz="11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25">
                <a:solidFill>
                  <a:srgbClr val="404040"/>
                </a:solidFill>
                <a:latin typeface="Calibri"/>
                <a:cs typeface="Calibri"/>
              </a:rPr>
              <a:t>licensed</a:t>
            </a:r>
            <a:r>
              <a:rPr dirty="0" sz="1100" spc="-9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20">
                <a:solidFill>
                  <a:srgbClr val="404040"/>
                </a:solidFill>
                <a:latin typeface="Calibri"/>
                <a:cs typeface="Calibri"/>
              </a:rPr>
              <a:t>under</a:t>
            </a:r>
            <a:r>
              <a:rPr dirty="0" sz="1100" spc="-12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1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dirty="0" sz="1100" spc="-8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5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Creative</a:t>
            </a:r>
            <a:r>
              <a:rPr dirty="0" sz="1100" spc="-114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100" spc="25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Commons</a:t>
            </a:r>
            <a:r>
              <a:rPr dirty="0" sz="1100" spc="-90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100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Attribution-NonCommercial- </a:t>
            </a:r>
            <a:r>
              <a:rPr dirty="0" sz="1100" i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5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NoDerivatives </a:t>
            </a:r>
            <a:r>
              <a:rPr dirty="0" sz="1100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4.0 </a:t>
            </a:r>
            <a:r>
              <a:rPr dirty="0" sz="1100" spc="15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International</a:t>
            </a:r>
            <a:r>
              <a:rPr dirty="0" sz="1100" spc="-155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100" i="1">
                <a:solidFill>
                  <a:srgbClr val="404040"/>
                </a:solidFill>
                <a:latin typeface="Calibri"/>
                <a:cs typeface="Calibri"/>
                <a:hlinkClick r:id="rId3"/>
              </a:rPr>
              <a:t>License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algn="ctr" marR="1270">
              <a:lnSpc>
                <a:spcPct val="100000"/>
              </a:lnSpc>
              <a:spcBef>
                <a:spcPts val="105"/>
              </a:spcBef>
            </a:pPr>
            <a:r>
              <a:rPr dirty="0" sz="1100" spc="10">
                <a:solidFill>
                  <a:srgbClr val="404040"/>
                </a:solidFill>
                <a:latin typeface="Calibri"/>
                <a:cs typeface="Calibri"/>
              </a:rPr>
              <a:t>Based </a:t>
            </a:r>
            <a:r>
              <a:rPr dirty="0" sz="1100" spc="15">
                <a:solidFill>
                  <a:srgbClr val="404040"/>
                </a:solidFill>
                <a:latin typeface="Calibri"/>
                <a:cs typeface="Calibri"/>
              </a:rPr>
              <a:t>on </a:t>
            </a:r>
            <a:r>
              <a:rPr dirty="0" sz="1100" spc="10">
                <a:solidFill>
                  <a:srgbClr val="404040"/>
                </a:solidFill>
                <a:latin typeface="Calibri"/>
                <a:cs typeface="Calibri"/>
              </a:rPr>
              <a:t>a work 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at</a:t>
            </a:r>
            <a:r>
              <a:rPr dirty="0" sz="1100" spc="-14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15" i="1">
                <a:solidFill>
                  <a:srgbClr val="404040"/>
                </a:solidFill>
                <a:latin typeface="Calibri"/>
                <a:cs typeface="Calibri"/>
                <a:hlinkClick r:id="rId4"/>
              </a:rPr>
              <a:t>http://www.scribd.com/AndrewEugen</a:t>
            </a:r>
            <a:r>
              <a:rPr dirty="0" sz="1100" spc="15" i="1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dirty="0" sz="950" spc="15">
                <a:solidFill>
                  <a:srgbClr val="40404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24225" y="5553075"/>
            <a:ext cx="914400" cy="3429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0"/>
              </a:lnSpc>
              <a:tabLst>
                <a:tab pos="918210" algn="l"/>
              </a:tabLst>
            </a:pPr>
            <a:r>
              <a:rPr dirty="0" spc="5"/>
              <a:t>ANDREW</a:t>
            </a:r>
            <a:r>
              <a:rPr dirty="0" spc="-20"/>
              <a:t> </a:t>
            </a:r>
            <a:r>
              <a:rPr dirty="0"/>
              <a:t>EUGENE	</a:t>
            </a:r>
            <a:r>
              <a:rPr dirty="0" spc="10">
                <a:solidFill>
                  <a:srgbClr val="FFFFFF"/>
                </a:solidFill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0404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EUGENE</dc:creator>
  <dc:subject>A Far Cry from Africa – Derek Walcott</dc:subject>
  <dc:title>SCRUTINIZING</dc:title>
  <dcterms:created xsi:type="dcterms:W3CDTF">2020-05-08T11:31:14Z</dcterms:created>
  <dcterms:modified xsi:type="dcterms:W3CDTF">2020-05-08T11:31:14Z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2014-05-11T00:00:00Z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2020-05-08T00:00:00Z</vt:filetime>
  </property>
</Properties>
</file>